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4" r:id="rId10"/>
    <p:sldId id="263" r:id="rId11"/>
    <p:sldId id="265" r:id="rId12"/>
    <p:sldId id="267" r:id="rId13"/>
    <p:sldId id="268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78" r:id="rId24"/>
    <p:sldId id="276" r:id="rId25"/>
    <p:sldId id="277" r:id="rId26"/>
    <p:sldId id="281" r:id="rId27"/>
    <p:sldId id="282" r:id="rId28"/>
    <p:sldId id="284" r:id="rId29"/>
    <p:sldId id="280" r:id="rId30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C3A0-872F-425D-BDA5-EE98E34AE8C9}" type="datetimeFigureOut">
              <a:rPr lang="et-EE" smtClean="0"/>
              <a:pPr/>
              <a:t>1.12.2011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1B-43AD-4E24-B00F-CF6F3A08508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C3A0-872F-425D-BDA5-EE98E34AE8C9}" type="datetimeFigureOut">
              <a:rPr lang="et-EE" smtClean="0"/>
              <a:pPr/>
              <a:t>1.12.2011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1B-43AD-4E24-B00F-CF6F3A08508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C3A0-872F-425D-BDA5-EE98E34AE8C9}" type="datetimeFigureOut">
              <a:rPr lang="et-EE" smtClean="0"/>
              <a:pPr/>
              <a:t>1.12.2011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1B-43AD-4E24-B00F-CF6F3A08508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C3A0-872F-425D-BDA5-EE98E34AE8C9}" type="datetimeFigureOut">
              <a:rPr lang="et-EE" smtClean="0"/>
              <a:pPr/>
              <a:t>1.12.2011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1B-43AD-4E24-B00F-CF6F3A08508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C3A0-872F-425D-BDA5-EE98E34AE8C9}" type="datetimeFigureOut">
              <a:rPr lang="et-EE" smtClean="0"/>
              <a:pPr/>
              <a:t>1.12.2011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1B-43AD-4E24-B00F-CF6F3A08508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C3A0-872F-425D-BDA5-EE98E34AE8C9}" type="datetimeFigureOut">
              <a:rPr lang="et-EE" smtClean="0"/>
              <a:pPr/>
              <a:t>1.12.2011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1B-43AD-4E24-B00F-CF6F3A08508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C3A0-872F-425D-BDA5-EE98E34AE8C9}" type="datetimeFigureOut">
              <a:rPr lang="et-EE" smtClean="0"/>
              <a:pPr/>
              <a:t>1.12.2011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1B-43AD-4E24-B00F-CF6F3A08508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C3A0-872F-425D-BDA5-EE98E34AE8C9}" type="datetimeFigureOut">
              <a:rPr lang="et-EE" smtClean="0"/>
              <a:pPr/>
              <a:t>1.12.2011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1B-43AD-4E24-B00F-CF6F3A08508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C3A0-872F-425D-BDA5-EE98E34AE8C9}" type="datetimeFigureOut">
              <a:rPr lang="et-EE" smtClean="0"/>
              <a:pPr/>
              <a:t>1.12.2011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1B-43AD-4E24-B00F-CF6F3A08508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C3A0-872F-425D-BDA5-EE98E34AE8C9}" type="datetimeFigureOut">
              <a:rPr lang="et-EE" smtClean="0"/>
              <a:pPr/>
              <a:t>1.12.2011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1B-43AD-4E24-B00F-CF6F3A08508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C3A0-872F-425D-BDA5-EE98E34AE8C9}" type="datetimeFigureOut">
              <a:rPr lang="et-EE" smtClean="0"/>
              <a:pPr/>
              <a:t>1.12.2011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1B-43AD-4E24-B00F-CF6F3A08508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5C3A0-872F-425D-BDA5-EE98E34AE8C9}" type="datetimeFigureOut">
              <a:rPr lang="et-EE" smtClean="0"/>
              <a:pPr/>
              <a:t>1.12.2011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8951B-43AD-4E24-B00F-CF6F3A085081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games.com/time/question1.htm" TargetMode="External"/><Relationship Id="rId2" Type="http://schemas.openxmlformats.org/officeDocument/2006/relationships/hyperlink" Target="http://www.wmnet.org.uk/wmnet/custom/files_uploaded/uploaded_resources/503/clock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mes-sun.com/et/playgame990-learning-english-numbers-by-the-clock-game-online-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et-EE" sz="3600" dirty="0" smtClean="0"/>
              <a:t>Õpiobjekt: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ÕPIME KELLA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/>
          <a:p>
            <a:r>
              <a:rPr lang="et-EE" dirty="0" smtClean="0"/>
              <a:t>Koostatud raamatu “</a:t>
            </a:r>
            <a:r>
              <a:rPr lang="et-EE" dirty="0" err="1" smtClean="0"/>
              <a:t>Pontu</a:t>
            </a:r>
            <a:r>
              <a:rPr lang="et-EE" dirty="0" smtClean="0"/>
              <a:t> päev” põhjal</a:t>
            </a:r>
          </a:p>
          <a:p>
            <a:r>
              <a:rPr lang="et-EE" dirty="0" smtClean="0"/>
              <a:t>2011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90"/>
            <a:ext cx="2428891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2286016" cy="235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080" y="4214818"/>
            <a:ext cx="2429183" cy="243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SEIERITE SÕPRUS</a:t>
            </a:r>
            <a:endParaRPr lang="et-E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r>
              <a:rPr lang="et-EE" dirty="0" smtClean="0"/>
              <a:t>KUI SUUR SEIER ON NUMBER 12 PEAL TÄHENDAB, ET ON TÄPSELT SEE TUND, MIDA VÄIKSEM SEIER NÄITAB</a:t>
            </a:r>
          </a:p>
          <a:p>
            <a:r>
              <a:rPr lang="et-EE" dirty="0" smtClean="0"/>
              <a:t>IGA KORD, KUI </a:t>
            </a:r>
            <a:r>
              <a:rPr lang="et-EE" b="1" dirty="0" smtClean="0">
                <a:solidFill>
                  <a:srgbClr val="FF0000"/>
                </a:solidFill>
              </a:rPr>
              <a:t>SUUREM SEIER TEEB ÜHE RINGI </a:t>
            </a:r>
            <a:r>
              <a:rPr lang="et-EE" dirty="0" smtClean="0"/>
              <a:t>JA JÕUAB UUESTI 12 PEALE, LIIGUB </a:t>
            </a:r>
            <a:r>
              <a:rPr lang="et-EE" b="1" dirty="0" smtClean="0">
                <a:solidFill>
                  <a:srgbClr val="FF0000"/>
                </a:solidFill>
              </a:rPr>
              <a:t>VÄIKSEM SEIER ÜHE NUMBRI </a:t>
            </a:r>
            <a:r>
              <a:rPr lang="et-EE" dirty="0" smtClean="0"/>
              <a:t>VÕRRA EDASI</a:t>
            </a:r>
          </a:p>
          <a:p>
            <a:endParaRPr lang="et-EE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429132"/>
            <a:ext cx="59759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et-EE" dirty="0" smtClean="0"/>
              <a:t>ÖÖ LÕPEB, KUI HOMMIK ALGAB</a:t>
            </a:r>
            <a:br>
              <a:rPr lang="et-EE" dirty="0" smtClean="0"/>
            </a:br>
            <a:r>
              <a:rPr lang="et-EE" sz="3100" dirty="0" smtClean="0"/>
              <a:t>SEE ON SIIS, KUI ME ÖÖUNEST ÄRKAME. </a:t>
            </a:r>
            <a:br>
              <a:rPr lang="et-EE" sz="3100" dirty="0" smtClean="0"/>
            </a:br>
            <a:r>
              <a:rPr lang="et-EE" sz="3100" dirty="0" smtClean="0"/>
              <a:t>SEEGA ÖÖ LÕPEB ERINEVATEL INIMESTEL</a:t>
            </a:r>
            <a:br>
              <a:rPr lang="et-EE" sz="3100" dirty="0" smtClean="0"/>
            </a:br>
            <a:r>
              <a:rPr lang="et-EE" sz="3100" dirty="0" smtClean="0"/>
              <a:t>ERINEVAL AJAL </a:t>
            </a:r>
            <a:endParaRPr lang="et-EE" sz="31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72104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HOMMIK LÕPEB, KUI SAABUB LÕUNAAEG</a:t>
            </a:r>
            <a:endParaRPr lang="et-E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1151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5500702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 smtClean="0"/>
              <a:t>KUI HEINAPALLID VEETUD LÄHEB PONTU LÕUNAT SÖÖMA – KELL 12 ON KESKPÄEV - LÕUNAAEG</a:t>
            </a:r>
            <a:endParaRPr lang="et-EE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t-EE" dirty="0" smtClean="0"/>
              <a:t>PÄRASTLÕUNA</a:t>
            </a:r>
            <a:endParaRPr lang="et-E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31729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ÕHTUPOOLIK</a:t>
            </a:r>
            <a:endParaRPr lang="et-E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296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ÕHTU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KELL 7 SÖÖB PONTU </a:t>
            </a:r>
          </a:p>
          <a:p>
            <a:pPr>
              <a:buNone/>
            </a:pPr>
            <a:r>
              <a:rPr lang="et-EE" dirty="0"/>
              <a:t>	</a:t>
            </a:r>
            <a:r>
              <a:rPr lang="et-EE" dirty="0" smtClean="0"/>
              <a:t>TAVALISELT ÕHTUST</a:t>
            </a:r>
          </a:p>
          <a:p>
            <a:pPr>
              <a:buNone/>
            </a:pPr>
            <a:endParaRPr lang="et-EE" dirty="0" smtClean="0"/>
          </a:p>
          <a:p>
            <a:r>
              <a:rPr lang="et-EE" dirty="0" smtClean="0"/>
              <a:t>KELL 8 PESEB PONTU</a:t>
            </a:r>
          </a:p>
          <a:p>
            <a:pPr>
              <a:buNone/>
            </a:pPr>
            <a:r>
              <a:rPr lang="et-EE" dirty="0"/>
              <a:t>	</a:t>
            </a:r>
            <a:r>
              <a:rPr lang="et-EE" dirty="0" smtClean="0"/>
              <a:t> KÄPAD JA HAMBAD</a:t>
            </a:r>
          </a:p>
          <a:p>
            <a:pPr>
              <a:buNone/>
            </a:pPr>
            <a:endParaRPr lang="et-EE" dirty="0" smtClean="0"/>
          </a:p>
          <a:p>
            <a:r>
              <a:rPr lang="et-EE" dirty="0" smtClean="0"/>
              <a:t>KELL 9 LÄHEB PONTU </a:t>
            </a:r>
          </a:p>
          <a:p>
            <a:pPr>
              <a:buNone/>
            </a:pPr>
            <a:r>
              <a:rPr lang="et-EE" dirty="0"/>
              <a:t>	</a:t>
            </a:r>
            <a:r>
              <a:rPr lang="et-EE" dirty="0" smtClean="0"/>
              <a:t>TAVALISELT ÖÖUNNE</a:t>
            </a:r>
            <a:endParaRPr lang="et-EE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28736"/>
            <a:ext cx="10858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928934"/>
            <a:ext cx="11049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500570"/>
            <a:ext cx="114300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038727"/>
            <a:ext cx="3093162" cy="18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714620"/>
            <a:ext cx="2209798" cy="234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714356"/>
            <a:ext cx="1800222" cy="2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>
            <a:stCxn id="12291" idx="3"/>
            <a:endCxn id="12296" idx="1"/>
          </p:cNvCxnSpPr>
          <p:nvPr/>
        </p:nvCxnSpPr>
        <p:spPr>
          <a:xfrm flipV="1">
            <a:off x="5586412" y="1757531"/>
            <a:ext cx="700100" cy="352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292" idx="3"/>
            <a:endCxn id="12295" idx="1"/>
          </p:cNvCxnSpPr>
          <p:nvPr/>
        </p:nvCxnSpPr>
        <p:spPr>
          <a:xfrm>
            <a:off x="5605462" y="3624259"/>
            <a:ext cx="395298" cy="264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293" idx="3"/>
          </p:cNvCxnSpPr>
          <p:nvPr/>
        </p:nvCxnSpPr>
        <p:spPr>
          <a:xfrm>
            <a:off x="5643570" y="5205420"/>
            <a:ext cx="142876" cy="152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SUUR SEIER NÄITAB MINUTEID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IGA NUMBRI VAHE ON 5</a:t>
            </a:r>
          </a:p>
          <a:p>
            <a:pPr>
              <a:buNone/>
            </a:pPr>
            <a:r>
              <a:rPr lang="et-EE" dirty="0" smtClean="0"/>
              <a:t>			 MINUTIT</a:t>
            </a:r>
          </a:p>
          <a:p>
            <a:pPr>
              <a:buNone/>
            </a:pPr>
            <a:r>
              <a:rPr lang="et-EE" dirty="0"/>
              <a:t>	</a:t>
            </a:r>
            <a:r>
              <a:rPr lang="et-EE" dirty="0" smtClean="0"/>
              <a:t>EHK IGA NUMBRI VAHEL</a:t>
            </a:r>
          </a:p>
          <a:p>
            <a:pPr>
              <a:buNone/>
            </a:pPr>
            <a:r>
              <a:rPr lang="et-EE" dirty="0"/>
              <a:t>	</a:t>
            </a:r>
            <a:r>
              <a:rPr lang="et-EE" dirty="0" smtClean="0"/>
              <a:t>ON NII PALJU MINUTEID</a:t>
            </a:r>
          </a:p>
          <a:p>
            <a:pPr>
              <a:buNone/>
            </a:pPr>
            <a:r>
              <a:rPr lang="et-EE" dirty="0"/>
              <a:t>	</a:t>
            </a:r>
            <a:r>
              <a:rPr lang="et-EE" dirty="0" smtClean="0"/>
              <a:t>KUI KÄE PEAL SÕRMI !!!!!</a:t>
            </a:r>
            <a:endParaRPr lang="et-E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857628"/>
            <a:ext cx="17335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46"/>
            <a:ext cx="3214710" cy="275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MIS ON </a:t>
            </a:r>
            <a:r>
              <a:rPr lang="et-EE" dirty="0" smtClean="0">
                <a:solidFill>
                  <a:srgbClr val="FF0000"/>
                </a:solidFill>
              </a:rPr>
              <a:t>VEERAND, POOL </a:t>
            </a:r>
            <a:r>
              <a:rPr lang="et-EE" dirty="0" smtClean="0"/>
              <a:t>JA </a:t>
            </a:r>
            <a:r>
              <a:rPr lang="et-EE" dirty="0" smtClean="0">
                <a:solidFill>
                  <a:srgbClr val="FF0000"/>
                </a:solidFill>
              </a:rPr>
              <a:t>KOLMVEERAND</a:t>
            </a:r>
            <a:r>
              <a:rPr lang="et-EE" dirty="0" smtClean="0"/>
              <a:t>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VEERAND ON POOL POOLEST</a:t>
            </a:r>
          </a:p>
          <a:p>
            <a:r>
              <a:rPr lang="et-EE" dirty="0" smtClean="0"/>
              <a:t>KAKS VEERANDIT EHK </a:t>
            </a:r>
          </a:p>
          <a:p>
            <a:pPr>
              <a:buNone/>
            </a:pPr>
            <a:r>
              <a:rPr lang="et-EE" dirty="0"/>
              <a:t>	</a:t>
            </a:r>
            <a:r>
              <a:rPr lang="et-EE" dirty="0" smtClean="0"/>
              <a:t>VEERAND + </a:t>
            </a:r>
            <a:r>
              <a:rPr lang="et-EE" dirty="0" err="1" smtClean="0"/>
              <a:t>VEERAND</a:t>
            </a:r>
            <a:r>
              <a:rPr lang="et-EE" dirty="0" smtClean="0"/>
              <a:t> = POOL</a:t>
            </a:r>
          </a:p>
          <a:p>
            <a:r>
              <a:rPr lang="et-EE" dirty="0" smtClean="0"/>
              <a:t>KOLM VEERANDIT EHK</a:t>
            </a:r>
          </a:p>
          <a:p>
            <a:pPr>
              <a:buNone/>
            </a:pPr>
            <a:r>
              <a:rPr lang="et-EE" dirty="0"/>
              <a:t>	</a:t>
            </a:r>
            <a:r>
              <a:rPr lang="et-EE" dirty="0" smtClean="0"/>
              <a:t>VEERAND + </a:t>
            </a:r>
            <a:r>
              <a:rPr lang="et-EE" dirty="0" err="1" smtClean="0"/>
              <a:t>VEERAND</a:t>
            </a:r>
            <a:r>
              <a:rPr lang="et-EE" dirty="0" smtClean="0"/>
              <a:t> + VEERAND</a:t>
            </a:r>
          </a:p>
          <a:p>
            <a:pPr>
              <a:buNone/>
            </a:pPr>
            <a:r>
              <a:rPr lang="et-EE" dirty="0"/>
              <a:t>	</a:t>
            </a:r>
            <a:r>
              <a:rPr lang="et-EE" dirty="0" smtClean="0"/>
              <a:t>= KOLMVEERAND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785794"/>
            <a:ext cx="24059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32" y="2786058"/>
            <a:ext cx="2571768" cy="230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429132"/>
            <a:ext cx="2500330" cy="219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ÜKS TERVE</a:t>
            </a:r>
            <a:endParaRPr lang="et-EE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831" y="1857364"/>
            <a:ext cx="3761558" cy="396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</a:rPr>
              <a:t>VEERAND TUNDI ON 15 MINUTIT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429684" cy="4525963"/>
          </a:xfrm>
        </p:spPr>
        <p:txBody>
          <a:bodyPr/>
          <a:lstStyle/>
          <a:p>
            <a:r>
              <a:rPr lang="et-EE" dirty="0" smtClean="0"/>
              <a:t>IGA NUMBRI VAHE ON SUURELE SEIERILE</a:t>
            </a:r>
          </a:p>
          <a:p>
            <a:pPr>
              <a:buNone/>
            </a:pPr>
            <a:r>
              <a:rPr lang="et-EE" dirty="0" smtClean="0"/>
              <a:t>	5 MINUTIT (VIIS SÕRME)</a:t>
            </a:r>
          </a:p>
          <a:p>
            <a:pPr>
              <a:buNone/>
            </a:pPr>
            <a:r>
              <a:rPr lang="et-EE" dirty="0"/>
              <a:t>	</a:t>
            </a:r>
            <a:r>
              <a:rPr lang="et-EE" dirty="0" smtClean="0"/>
              <a:t>VEERAND TUNDI ON SEEGA 5+5+5=15 MINUTIT</a:t>
            </a:r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/>
          </a:p>
          <a:p>
            <a:pPr>
              <a:buNone/>
            </a:pPr>
            <a:endParaRPr lang="et-EE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00438"/>
            <a:ext cx="471490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ÖÖ JA PÄEV</a:t>
            </a:r>
            <a:endParaRPr lang="et-E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6501" y="1600200"/>
            <a:ext cx="71909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</a:rPr>
              <a:t>POOL TUNDI ON 30 MINUTIT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14974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IGA NUMBRI VAHE </a:t>
            </a:r>
          </a:p>
          <a:p>
            <a:pPr>
              <a:buNone/>
            </a:pPr>
            <a:r>
              <a:rPr lang="et-EE" dirty="0"/>
              <a:t>	</a:t>
            </a:r>
            <a:r>
              <a:rPr lang="et-EE" dirty="0" smtClean="0"/>
              <a:t>SUURELE SEIERILE, </a:t>
            </a:r>
          </a:p>
          <a:p>
            <a:pPr>
              <a:buNone/>
            </a:pPr>
            <a:r>
              <a:rPr lang="et-EE" dirty="0" smtClean="0"/>
              <a:t>MIS ON MINUTISEIER,</a:t>
            </a:r>
          </a:p>
          <a:p>
            <a:pPr>
              <a:buNone/>
            </a:pPr>
            <a:r>
              <a:rPr lang="et-EE" dirty="0" smtClean="0"/>
              <a:t> ON 5 MINUTIT.</a:t>
            </a:r>
          </a:p>
          <a:p>
            <a:pPr>
              <a:buNone/>
            </a:pPr>
            <a:r>
              <a:rPr lang="et-EE" dirty="0" smtClean="0"/>
              <a:t>POOL TUNDI ON SEEGA</a:t>
            </a:r>
          </a:p>
          <a:p>
            <a:pPr>
              <a:buNone/>
            </a:pPr>
            <a:r>
              <a:rPr lang="et-EE" dirty="0" smtClean="0"/>
              <a:t>5+5+5+5+5+5=30 MINUTIT</a:t>
            </a:r>
          </a:p>
          <a:p>
            <a:pPr>
              <a:buNone/>
            </a:pPr>
            <a:r>
              <a:rPr lang="et-EE" dirty="0" smtClean="0"/>
              <a:t>EHK </a:t>
            </a:r>
            <a:r>
              <a:rPr lang="et-EE" dirty="0" smtClean="0">
                <a:solidFill>
                  <a:srgbClr val="FF0000"/>
                </a:solidFill>
              </a:rPr>
              <a:t>ÜKS VEERANDTUND ON 15 MINUTIT</a:t>
            </a:r>
          </a:p>
          <a:p>
            <a:pPr>
              <a:buNone/>
            </a:pPr>
            <a:r>
              <a:rPr lang="et-EE" dirty="0" smtClean="0"/>
              <a:t>SEEGA </a:t>
            </a:r>
            <a:r>
              <a:rPr lang="et-EE" dirty="0" smtClean="0">
                <a:solidFill>
                  <a:srgbClr val="FF0000"/>
                </a:solidFill>
              </a:rPr>
              <a:t>KAKS VEERANDTUNDI EHK POOL TUNDI</a:t>
            </a:r>
          </a:p>
          <a:p>
            <a:pPr>
              <a:buNone/>
            </a:pPr>
            <a:r>
              <a:rPr lang="et-EE" dirty="0" smtClean="0">
                <a:solidFill>
                  <a:srgbClr val="FF0000"/>
                </a:solidFill>
              </a:rPr>
              <a:t>ON 15+15=30 MINUTIT</a:t>
            </a:r>
            <a:endParaRPr lang="et-EE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1071546"/>
            <a:ext cx="4610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</a:rPr>
              <a:t>ÜKS TUND ON 60 MINUTIT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KUNA POOL TUNDI ON 30 MINUTIT JA</a:t>
            </a:r>
          </a:p>
          <a:p>
            <a:pPr>
              <a:buNone/>
            </a:pPr>
            <a:r>
              <a:rPr lang="et-EE" dirty="0" err="1" smtClean="0"/>
              <a:t>POOL+POOL=TERVE</a:t>
            </a:r>
            <a:endParaRPr lang="et-EE" dirty="0" smtClean="0"/>
          </a:p>
          <a:p>
            <a:pPr>
              <a:buNone/>
            </a:pPr>
            <a:r>
              <a:rPr lang="et-EE" dirty="0" smtClean="0"/>
              <a:t>SEEGA TERVE TUND</a:t>
            </a:r>
          </a:p>
          <a:p>
            <a:pPr>
              <a:buNone/>
            </a:pPr>
            <a:r>
              <a:rPr lang="et-EE" dirty="0" smtClean="0"/>
              <a:t>ON 30+30=60 MINUTIT</a:t>
            </a:r>
          </a:p>
          <a:p>
            <a:pPr>
              <a:buNone/>
            </a:pPr>
            <a:endParaRPr lang="et-EE" dirty="0"/>
          </a:p>
          <a:p>
            <a:pPr>
              <a:buNone/>
            </a:pPr>
            <a:r>
              <a:rPr lang="et-EE" dirty="0" smtClean="0"/>
              <a:t>EHK KOLLANE POOL</a:t>
            </a:r>
          </a:p>
          <a:p>
            <a:pPr>
              <a:buNone/>
            </a:pPr>
            <a:r>
              <a:rPr lang="et-EE" dirty="0" smtClean="0"/>
              <a:t>ON 30 MINUTIT JA </a:t>
            </a:r>
          </a:p>
          <a:p>
            <a:pPr>
              <a:buNone/>
            </a:pPr>
            <a:r>
              <a:rPr lang="et-EE" dirty="0" smtClean="0"/>
              <a:t>VALGE POOL ON 30 MINUTIT</a:t>
            </a:r>
          </a:p>
          <a:p>
            <a:pPr>
              <a:buNone/>
            </a:pPr>
            <a:r>
              <a:rPr lang="et-EE" dirty="0" smtClean="0"/>
              <a:t>TERVE TUND KOKKU ON 60 MINUTIT</a:t>
            </a:r>
            <a:endParaRPr lang="et-E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28802"/>
            <a:ext cx="4610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>
                <a:solidFill>
                  <a:srgbClr val="FF0000"/>
                </a:solidFill>
              </a:rPr>
              <a:t>KOLMVEERAND TUNDI ON 45 MINUTIT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KUNA VEERAND TUNDI ON</a:t>
            </a:r>
          </a:p>
          <a:p>
            <a:pPr>
              <a:buNone/>
            </a:pPr>
            <a:r>
              <a:rPr lang="et-EE" dirty="0" smtClean="0"/>
              <a:t>15 MINUTIT, SIIS KOLM VEERANDIT </a:t>
            </a:r>
          </a:p>
          <a:p>
            <a:pPr>
              <a:buNone/>
            </a:pPr>
            <a:r>
              <a:rPr lang="et-EE" dirty="0" smtClean="0"/>
              <a:t>EHK KOLMVEERAND TUNDI ON </a:t>
            </a:r>
          </a:p>
          <a:p>
            <a:pPr>
              <a:buNone/>
            </a:pPr>
            <a:r>
              <a:rPr lang="et-EE" dirty="0" smtClean="0"/>
              <a:t>15 + </a:t>
            </a:r>
            <a:r>
              <a:rPr lang="et-EE" dirty="0" err="1" smtClean="0"/>
              <a:t>15</a:t>
            </a:r>
            <a:r>
              <a:rPr lang="et-EE" dirty="0" smtClean="0"/>
              <a:t> + 15 = 45 MINUTIT</a:t>
            </a:r>
          </a:p>
          <a:p>
            <a:pPr>
              <a:buNone/>
            </a:pPr>
            <a:endParaRPr lang="et-EE" dirty="0"/>
          </a:p>
          <a:p>
            <a:pPr>
              <a:buNone/>
            </a:pPr>
            <a:r>
              <a:rPr lang="et-EE" sz="3000" dirty="0" smtClean="0"/>
              <a:t>SEEGA ÜKS TERVE TUND ON 45 + 15 = 60 MINUTIT,</a:t>
            </a:r>
          </a:p>
          <a:p>
            <a:pPr>
              <a:buNone/>
            </a:pPr>
            <a:r>
              <a:rPr lang="et-EE" sz="3000" dirty="0" smtClean="0"/>
              <a:t>KUID KUI SUUR SEIER RINGI ON EDASI LIIKUNUD </a:t>
            </a:r>
          </a:p>
          <a:p>
            <a:pPr>
              <a:buNone/>
            </a:pPr>
            <a:r>
              <a:rPr lang="et-EE" sz="3000" dirty="0" smtClean="0"/>
              <a:t>LOEME ME KELLAAEGA UUE TUNNI JÄRGI EHK 60</a:t>
            </a:r>
          </a:p>
          <a:p>
            <a:pPr>
              <a:buNone/>
            </a:pPr>
            <a:r>
              <a:rPr lang="et-EE" sz="3000" dirty="0" smtClean="0"/>
              <a:t>MINUTIT ANNAB KOKKU UUE TUNNI, SEEGA</a:t>
            </a:r>
          </a:p>
          <a:p>
            <a:pPr>
              <a:buNone/>
            </a:pPr>
            <a:r>
              <a:rPr lang="et-EE" sz="3000" dirty="0" smtClean="0"/>
              <a:t>MITTE 1:60		VAID 2:00</a:t>
            </a:r>
            <a:endParaRPr lang="et-EE" sz="3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142984"/>
            <a:ext cx="268039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SEIERITE SÕPRUS</a:t>
            </a:r>
            <a:r>
              <a:rPr lang="et-EE" dirty="0"/>
              <a:t/>
            </a:r>
            <a:br>
              <a:rPr lang="et-EE" dirty="0"/>
            </a:br>
            <a:r>
              <a:rPr lang="et-EE" sz="3600" dirty="0" smtClean="0">
                <a:solidFill>
                  <a:srgbClr val="0000FF"/>
                </a:solidFill>
              </a:rPr>
              <a:t>KUI SUUR SEIER LIIGUB, SIIS LIIGUB KA VÄIKE</a:t>
            </a:r>
            <a:endParaRPr lang="et-EE" sz="3600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t-EE" sz="2400" dirty="0" smtClean="0"/>
              <a:t>KUI SUUR SEIER ON PEAAEGU RINGI EDASI </a:t>
            </a:r>
          </a:p>
          <a:p>
            <a:pPr>
              <a:buNone/>
            </a:pPr>
            <a:r>
              <a:rPr lang="et-EE" sz="2400" dirty="0"/>
              <a:t>	</a:t>
            </a:r>
            <a:r>
              <a:rPr lang="et-EE" sz="2400" dirty="0" smtClean="0"/>
              <a:t>LIIKUNUD ON KA VÄIKE  PEAAEGU </a:t>
            </a:r>
          </a:p>
          <a:p>
            <a:pPr>
              <a:buNone/>
            </a:pPr>
            <a:r>
              <a:rPr lang="et-EE" sz="2400" dirty="0"/>
              <a:t>	</a:t>
            </a:r>
            <a:r>
              <a:rPr lang="et-EE" sz="2400" dirty="0" smtClean="0"/>
              <a:t>JÄRGMISELE  NUMBRILE  LIIKUNUD </a:t>
            </a:r>
          </a:p>
          <a:p>
            <a:pPr>
              <a:buNone/>
            </a:pPr>
            <a:endParaRPr lang="et-EE" sz="2400" dirty="0"/>
          </a:p>
          <a:p>
            <a:r>
              <a:rPr lang="et-EE" sz="2400" dirty="0" smtClean="0"/>
              <a:t>KUI SUUR SEIER ON POOL RINGI EDASI</a:t>
            </a:r>
          </a:p>
          <a:p>
            <a:pPr>
              <a:buNone/>
            </a:pPr>
            <a:r>
              <a:rPr lang="et-EE" sz="2400" dirty="0"/>
              <a:t>	</a:t>
            </a:r>
            <a:r>
              <a:rPr lang="et-EE" sz="2400" dirty="0" smtClean="0"/>
              <a:t>LIIKUNUD ON KA VÄIKE POOLEL TEEL</a:t>
            </a:r>
          </a:p>
          <a:p>
            <a:pPr>
              <a:buNone/>
            </a:pPr>
            <a:r>
              <a:rPr lang="et-EE" sz="2400" dirty="0"/>
              <a:t>	</a:t>
            </a:r>
            <a:r>
              <a:rPr lang="et-EE" sz="2400" dirty="0" smtClean="0"/>
              <a:t>JÄRGMISE  NUMBRI POOLE</a:t>
            </a:r>
          </a:p>
          <a:p>
            <a:pPr>
              <a:buNone/>
            </a:pPr>
            <a:endParaRPr lang="et-EE" sz="2400" dirty="0"/>
          </a:p>
          <a:p>
            <a:r>
              <a:rPr lang="et-EE" sz="2400" dirty="0" smtClean="0"/>
              <a:t>KUI SUUR SEIER ON TÄISTUNNIST EDASI </a:t>
            </a:r>
          </a:p>
          <a:p>
            <a:pPr>
              <a:buNone/>
            </a:pPr>
            <a:r>
              <a:rPr lang="et-EE" sz="2400" dirty="0"/>
              <a:t>	</a:t>
            </a:r>
            <a:r>
              <a:rPr lang="et-EE" sz="2400" dirty="0" smtClean="0"/>
              <a:t>LIIKUNUD VAID VEIDI, ON SEDA TEINUD KA</a:t>
            </a:r>
          </a:p>
          <a:p>
            <a:pPr>
              <a:buNone/>
            </a:pPr>
            <a:r>
              <a:rPr lang="et-EE" sz="2400" dirty="0" smtClean="0"/>
              <a:t>	VÄIKE SEIER</a:t>
            </a:r>
            <a:endParaRPr lang="et-EE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74" y="1285860"/>
            <a:ext cx="1928826" cy="488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43636" y="1571612"/>
            <a:ext cx="121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>
                <a:solidFill>
                  <a:srgbClr val="FF0000"/>
                </a:solidFill>
              </a:rPr>
              <a:t>KELL ON 5 MINUTI PÄRAST 2 </a:t>
            </a:r>
          </a:p>
          <a:p>
            <a:r>
              <a:rPr lang="et-EE" b="1" dirty="0" smtClean="0">
                <a:solidFill>
                  <a:srgbClr val="FF0000"/>
                </a:solidFill>
              </a:rPr>
              <a:t>EHK 1:55</a:t>
            </a:r>
            <a:endParaRPr lang="et-EE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143900" y="1928802"/>
            <a:ext cx="357190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7750991" y="1821645"/>
            <a:ext cx="50006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29322" y="2928934"/>
            <a:ext cx="1428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>
                <a:solidFill>
                  <a:srgbClr val="FF0000"/>
                </a:solidFill>
              </a:rPr>
              <a:t>KELL ON 30 MINUTI PÄRAST 3 </a:t>
            </a:r>
          </a:p>
          <a:p>
            <a:r>
              <a:rPr lang="et-EE" b="1" dirty="0" smtClean="0">
                <a:solidFill>
                  <a:srgbClr val="FF0000"/>
                </a:solidFill>
              </a:rPr>
              <a:t>EHK 2 LÄBI 30 MINUTIT EHK 2:30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7822429" y="4107661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143900" y="3714752"/>
            <a:ext cx="428628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43636" y="4857760"/>
            <a:ext cx="121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>
                <a:solidFill>
                  <a:srgbClr val="FF0000"/>
                </a:solidFill>
              </a:rPr>
              <a:t>KELL ON 5 MINUTIT</a:t>
            </a:r>
          </a:p>
          <a:p>
            <a:r>
              <a:rPr lang="et-EE" b="1" dirty="0" smtClean="0">
                <a:solidFill>
                  <a:srgbClr val="FF0000"/>
                </a:solidFill>
              </a:rPr>
              <a:t>6 LÄBI </a:t>
            </a:r>
          </a:p>
          <a:p>
            <a:r>
              <a:rPr lang="et-EE" b="1" dirty="0" smtClean="0">
                <a:solidFill>
                  <a:srgbClr val="FF0000"/>
                </a:solidFill>
              </a:rPr>
              <a:t>EHK 6:05</a:t>
            </a:r>
            <a:endParaRPr lang="et-EE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7929586" y="5643578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8072462" y="4929198"/>
            <a:ext cx="500066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VAATA JA KORDA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8973" y="1571612"/>
            <a:ext cx="731705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86124"/>
            <a:ext cx="728667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1928794" y="2643182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00232" y="2214554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4357686" y="2357430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250529" y="225027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893735" y="2750339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858016" y="285749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1571604" y="3929066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1964513" y="4393413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286248" y="471488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321967" y="4393413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7179487" y="4464851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7286644" y="4071942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94"/>
          </a:xfrm>
        </p:spPr>
        <p:txBody>
          <a:bodyPr>
            <a:normAutofit/>
          </a:bodyPr>
          <a:lstStyle/>
          <a:p>
            <a:r>
              <a:rPr lang="et-EE" sz="3600" dirty="0" smtClean="0">
                <a:solidFill>
                  <a:srgbClr val="FF0000"/>
                </a:solidFill>
              </a:rPr>
              <a:t>KONTROLLI KAS OSKAD</a:t>
            </a:r>
            <a:br>
              <a:rPr lang="et-EE" sz="3600" dirty="0" smtClean="0">
                <a:solidFill>
                  <a:srgbClr val="FF0000"/>
                </a:solidFill>
              </a:rPr>
            </a:br>
            <a:r>
              <a:rPr lang="et-EE" sz="1800" dirty="0" smtClean="0"/>
              <a:t>ÕIGEID VASTUSEID SAAD KONTROLLIDA EELMISELT LEHELT</a:t>
            </a:r>
            <a:endParaRPr lang="et-EE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t-EE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750099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728667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ÖÖPÄEV ON ÖÖ + PÄEV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t-EE" dirty="0" smtClean="0"/>
              <a:t>ÜHE ÖÖPÄEVA JOOKSUL TEEB VÄIKE SEIER KAKS RINGI. NII SAABKI OLLA KELL 1 NII ÖÖSEL KUI KA PÄEVAL</a:t>
            </a:r>
          </a:p>
          <a:p>
            <a:pPr algn="just"/>
            <a:r>
              <a:rPr lang="et-EE" dirty="0" smtClean="0"/>
              <a:t>SUUR SEIER TEEB RINGI IGA KORD, KUI VÄIKE SEIER LIIGUB ÜHE NUMBRI VÕRRA EDASI.  SEEGA TEEB SUUR SEIER ÖÖPÄEVAS 24 RINGI, IGA TUNNI KOHTA ÜHE RINGI – </a:t>
            </a:r>
          </a:p>
          <a:p>
            <a:pPr algn="just">
              <a:buNone/>
            </a:pPr>
            <a:r>
              <a:rPr lang="et-EE" dirty="0" smtClean="0"/>
              <a:t>	</a:t>
            </a:r>
            <a:r>
              <a:rPr lang="et-EE" dirty="0" smtClean="0"/>
              <a:t>	</a:t>
            </a:r>
            <a:r>
              <a:rPr lang="et-EE" dirty="0" smtClean="0">
                <a:solidFill>
                  <a:srgbClr val="FF0000"/>
                </a:solidFill>
              </a:rPr>
              <a:t>ÖÖPÄEVAS ON 24 TUNDI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571472" y="428604"/>
            <a:ext cx="785818" cy="7143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Oval 4"/>
          <p:cNvSpPr/>
          <p:nvPr/>
        </p:nvSpPr>
        <p:spPr>
          <a:xfrm>
            <a:off x="7572396" y="357166"/>
            <a:ext cx="71438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7" name="Straight Connector 6"/>
          <p:cNvCxnSpPr>
            <a:stCxn id="5" idx="3"/>
          </p:cNvCxnSpPr>
          <p:nvPr/>
        </p:nvCxnSpPr>
        <p:spPr>
          <a:xfrm rot="5400000">
            <a:off x="7393802" y="1002647"/>
            <a:ext cx="318932" cy="24749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4"/>
          </p:cNvCxnSpPr>
          <p:nvPr/>
        </p:nvCxnSpPr>
        <p:spPr>
          <a:xfrm rot="16200000" flipH="1">
            <a:off x="7822429" y="1178703"/>
            <a:ext cx="285752" cy="714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5"/>
          </p:cNvCxnSpPr>
          <p:nvPr/>
        </p:nvCxnSpPr>
        <p:spPr>
          <a:xfrm rot="16200000" flipH="1">
            <a:off x="8182157" y="966927"/>
            <a:ext cx="247494" cy="24749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6"/>
          </p:cNvCxnSpPr>
          <p:nvPr/>
        </p:nvCxnSpPr>
        <p:spPr>
          <a:xfrm>
            <a:off x="8286776" y="714356"/>
            <a:ext cx="35719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2"/>
          </p:cNvCxnSpPr>
          <p:nvPr/>
        </p:nvCxnSpPr>
        <p:spPr>
          <a:xfrm rot="10800000">
            <a:off x="7358082" y="714356"/>
            <a:ext cx="214314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7"/>
          </p:cNvCxnSpPr>
          <p:nvPr/>
        </p:nvCxnSpPr>
        <p:spPr>
          <a:xfrm rot="5400000" flipH="1" flipV="1">
            <a:off x="8217876" y="250009"/>
            <a:ext cx="176056" cy="24749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0"/>
          </p:cNvCxnSpPr>
          <p:nvPr/>
        </p:nvCxnSpPr>
        <p:spPr>
          <a:xfrm rot="5400000" flipH="1" flipV="1">
            <a:off x="7751003" y="178583"/>
            <a:ext cx="357166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1"/>
          </p:cNvCxnSpPr>
          <p:nvPr/>
        </p:nvCxnSpPr>
        <p:spPr>
          <a:xfrm rot="16200000" flipV="1">
            <a:off x="7536678" y="321446"/>
            <a:ext cx="104618" cy="17605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AEG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ÖÖPÄEVAS ON 24 TUNDI</a:t>
            </a:r>
          </a:p>
          <a:p>
            <a:r>
              <a:rPr lang="et-EE" dirty="0" smtClean="0"/>
              <a:t>ÜHES KUUS ON 28 KUNI 31 ÖÖPÄEVA</a:t>
            </a:r>
          </a:p>
          <a:p>
            <a:r>
              <a:rPr lang="et-EE" dirty="0" smtClean="0">
                <a:solidFill>
                  <a:srgbClr val="FF0000"/>
                </a:solidFill>
              </a:rPr>
              <a:t>ÜHES AASTAS ON 12 KUUD</a:t>
            </a:r>
            <a:r>
              <a:rPr lang="et-EE" dirty="0" smtClean="0"/>
              <a:t>, JUST SAMA PALJU NAGU KELLAL NUMBREID</a:t>
            </a:r>
          </a:p>
          <a:p>
            <a:r>
              <a:rPr lang="et-EE" dirty="0" smtClean="0"/>
              <a:t>KUUD JAGUNEVAD: </a:t>
            </a:r>
            <a:r>
              <a:rPr lang="et-EE" sz="2800" dirty="0" smtClean="0"/>
              <a:t>TALVEKUUD, KEVADEKUUD, SUVEKUUD JA SÜGISKUUD</a:t>
            </a:r>
          </a:p>
          <a:p>
            <a:r>
              <a:rPr lang="et-EE" sz="2800" dirty="0" smtClean="0"/>
              <a:t>TALV, KEVAD, SUVI JA SÜGIS ON AASTAAJAD</a:t>
            </a:r>
          </a:p>
          <a:p>
            <a:r>
              <a:rPr lang="et-EE" dirty="0" smtClean="0">
                <a:solidFill>
                  <a:srgbClr val="FF0000"/>
                </a:solidFill>
              </a:rPr>
              <a:t>ÜHES AASTAS ON 4 AASTAAEGA 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571868" y="857232"/>
            <a:ext cx="857256" cy="7143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5-Point Star 4"/>
          <p:cNvSpPr/>
          <p:nvPr/>
        </p:nvSpPr>
        <p:spPr>
          <a:xfrm>
            <a:off x="214282" y="1000108"/>
            <a:ext cx="857256" cy="7143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5-Point Star 5"/>
          <p:cNvSpPr/>
          <p:nvPr/>
        </p:nvSpPr>
        <p:spPr>
          <a:xfrm>
            <a:off x="3071802" y="285728"/>
            <a:ext cx="857256" cy="7143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5-Point Star 6"/>
          <p:cNvSpPr/>
          <p:nvPr/>
        </p:nvSpPr>
        <p:spPr>
          <a:xfrm>
            <a:off x="714348" y="285728"/>
            <a:ext cx="857256" cy="7143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5-Point Star 7"/>
          <p:cNvSpPr/>
          <p:nvPr/>
        </p:nvSpPr>
        <p:spPr>
          <a:xfrm>
            <a:off x="2000232" y="642918"/>
            <a:ext cx="857256" cy="7143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Oval 8"/>
          <p:cNvSpPr/>
          <p:nvPr/>
        </p:nvSpPr>
        <p:spPr>
          <a:xfrm>
            <a:off x="7000892" y="285728"/>
            <a:ext cx="1571636" cy="15716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5786446" y="357166"/>
            <a:ext cx="1285884" cy="142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929322" y="928670"/>
            <a:ext cx="1000132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6000760" y="1428736"/>
            <a:ext cx="1071570" cy="35719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108049" y="2107397"/>
            <a:ext cx="500066" cy="28575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679553" y="2250273"/>
            <a:ext cx="714380" cy="714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8251057" y="1893083"/>
            <a:ext cx="928694" cy="42862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et-EE" dirty="0" smtClean="0"/>
              <a:t>    </a:t>
            </a:r>
            <a:r>
              <a:rPr lang="et-EE" dirty="0" smtClean="0">
                <a:solidFill>
                  <a:srgbClr val="FF0000"/>
                </a:solidFill>
              </a:rPr>
              <a:t>AEG, AASTAAEG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/>
              <a:t> </a:t>
            </a:r>
            <a:endParaRPr lang="et-EE" dirty="0"/>
          </a:p>
        </p:txBody>
      </p:sp>
      <p:grpSp>
        <p:nvGrpSpPr>
          <p:cNvPr id="26" name="Group 25"/>
          <p:cNvGrpSpPr/>
          <p:nvPr/>
        </p:nvGrpSpPr>
        <p:grpSpPr>
          <a:xfrm>
            <a:off x="0" y="1071546"/>
            <a:ext cx="4357686" cy="1643074"/>
            <a:chOff x="0" y="1071546"/>
            <a:chExt cx="4357686" cy="1643074"/>
          </a:xfrm>
        </p:grpSpPr>
        <p:sp>
          <p:nvSpPr>
            <p:cNvPr id="8" name="Left-Right-Up Arrow 7"/>
            <p:cNvSpPr/>
            <p:nvPr/>
          </p:nvSpPr>
          <p:spPr>
            <a:xfrm>
              <a:off x="1071538" y="1357298"/>
              <a:ext cx="1928826" cy="1357322"/>
            </a:xfrm>
            <a:prstGeom prst="leftRight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1604" y="2143116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TALV</a:t>
              </a:r>
              <a:endParaRPr lang="et-EE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5852" y="107154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JAANUAR</a:t>
              </a:r>
              <a:endParaRPr lang="et-EE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214311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DETSEMBER</a:t>
              </a:r>
              <a:endParaRPr lang="et-EE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57488" y="214311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VEEBRUAR</a:t>
              </a:r>
              <a:endParaRPr lang="et-EE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00628" y="1142984"/>
            <a:ext cx="4143372" cy="1643074"/>
            <a:chOff x="5000628" y="1142984"/>
            <a:chExt cx="4143372" cy="1643074"/>
          </a:xfrm>
        </p:grpSpPr>
        <p:sp>
          <p:nvSpPr>
            <p:cNvPr id="4" name="Left-Right-Up Arrow 3"/>
            <p:cNvSpPr/>
            <p:nvPr/>
          </p:nvSpPr>
          <p:spPr>
            <a:xfrm>
              <a:off x="5786446" y="1428736"/>
              <a:ext cx="1928826" cy="1357322"/>
            </a:xfrm>
            <a:prstGeom prst="leftRight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86512" y="2214554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KEVAD</a:t>
              </a:r>
              <a:endParaRPr lang="et-EE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0628" y="2214554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MÄRTS</a:t>
              </a:r>
              <a:endParaRPr lang="et-EE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86512" y="1142984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APRILL</a:t>
              </a:r>
              <a:endParaRPr lang="et-EE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43802" y="2214554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MAI</a:t>
              </a:r>
              <a:endParaRPr lang="et-EE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5720" y="4143380"/>
            <a:ext cx="3786214" cy="1714512"/>
            <a:chOff x="285720" y="4143380"/>
            <a:chExt cx="3786214" cy="1714512"/>
          </a:xfrm>
        </p:grpSpPr>
        <p:sp>
          <p:nvSpPr>
            <p:cNvPr id="7" name="Left-Right-Up Arrow 6"/>
            <p:cNvSpPr/>
            <p:nvPr/>
          </p:nvSpPr>
          <p:spPr>
            <a:xfrm>
              <a:off x="1000100" y="4500570"/>
              <a:ext cx="1928826" cy="1357322"/>
            </a:xfrm>
            <a:prstGeom prst="leftRight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71604" y="5286388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SUVI</a:t>
              </a:r>
              <a:endParaRPr lang="et-EE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5720" y="5357826"/>
              <a:ext cx="1214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JUUNI</a:t>
              </a:r>
              <a:endParaRPr lang="et-EE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00166" y="4143380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JUULI</a:t>
              </a:r>
              <a:endParaRPr lang="et-EE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86050" y="5286388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AUGUST</a:t>
              </a:r>
              <a:endParaRPr lang="et-EE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29124" y="4071942"/>
            <a:ext cx="4714876" cy="1714512"/>
            <a:chOff x="4429124" y="4071942"/>
            <a:chExt cx="4714876" cy="1714512"/>
          </a:xfrm>
        </p:grpSpPr>
        <p:sp>
          <p:nvSpPr>
            <p:cNvPr id="6" name="Left-Right-Up Arrow 5"/>
            <p:cNvSpPr/>
            <p:nvPr/>
          </p:nvSpPr>
          <p:spPr>
            <a:xfrm>
              <a:off x="5715008" y="4429132"/>
              <a:ext cx="1928826" cy="1357322"/>
            </a:xfrm>
            <a:prstGeom prst="leftRightUp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57950" y="5214950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SÜGIS</a:t>
              </a:r>
              <a:endParaRPr lang="et-EE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29124" y="5286388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SEPTEMBER</a:t>
              </a:r>
              <a:endParaRPr lang="et-EE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29322" y="407194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OKTOOBER</a:t>
              </a:r>
              <a:endParaRPr lang="et-EE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43802" y="528638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NOVEMBER</a:t>
              </a:r>
              <a:endParaRPr lang="et-EE" b="1" dirty="0"/>
            </a:p>
          </p:txBody>
        </p:sp>
      </p:grpSp>
      <p:sp>
        <p:nvSpPr>
          <p:cNvPr id="28" name="Cloud 27"/>
          <p:cNvSpPr/>
          <p:nvPr/>
        </p:nvSpPr>
        <p:spPr>
          <a:xfrm>
            <a:off x="7500958" y="4071942"/>
            <a:ext cx="1071570" cy="57150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9" name="Sun 28"/>
          <p:cNvSpPr/>
          <p:nvPr/>
        </p:nvSpPr>
        <p:spPr>
          <a:xfrm>
            <a:off x="2500298" y="3929066"/>
            <a:ext cx="1000132" cy="85725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1" name="Explosion 1 30"/>
          <p:cNvSpPr/>
          <p:nvPr/>
        </p:nvSpPr>
        <p:spPr>
          <a:xfrm>
            <a:off x="714348" y="928670"/>
            <a:ext cx="285752" cy="428628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2" name="Explosion 1 31"/>
          <p:cNvSpPr/>
          <p:nvPr/>
        </p:nvSpPr>
        <p:spPr>
          <a:xfrm>
            <a:off x="1357290" y="642918"/>
            <a:ext cx="285752" cy="428628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3" name="Explosion 1 32"/>
          <p:cNvSpPr/>
          <p:nvPr/>
        </p:nvSpPr>
        <p:spPr>
          <a:xfrm>
            <a:off x="1142976" y="1357298"/>
            <a:ext cx="285752" cy="428628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4" name="Explosion 1 33"/>
          <p:cNvSpPr/>
          <p:nvPr/>
        </p:nvSpPr>
        <p:spPr>
          <a:xfrm>
            <a:off x="2428860" y="928670"/>
            <a:ext cx="285752" cy="428628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5" name="Explosion 1 34"/>
          <p:cNvSpPr/>
          <p:nvPr/>
        </p:nvSpPr>
        <p:spPr>
          <a:xfrm>
            <a:off x="571472" y="1428736"/>
            <a:ext cx="285752" cy="428628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grpSp>
        <p:nvGrpSpPr>
          <p:cNvPr id="39" name="Group 38"/>
          <p:cNvGrpSpPr/>
          <p:nvPr/>
        </p:nvGrpSpPr>
        <p:grpSpPr>
          <a:xfrm>
            <a:off x="7358082" y="857232"/>
            <a:ext cx="1357322" cy="571504"/>
            <a:chOff x="7358082" y="857232"/>
            <a:chExt cx="1357322" cy="571504"/>
          </a:xfrm>
        </p:grpSpPr>
        <p:sp>
          <p:nvSpPr>
            <p:cNvPr id="37" name="Smiley Face 36"/>
            <p:cNvSpPr/>
            <p:nvPr/>
          </p:nvSpPr>
          <p:spPr>
            <a:xfrm>
              <a:off x="7358082" y="857232"/>
              <a:ext cx="571504" cy="571504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38" name="Cloud 37"/>
            <p:cNvSpPr/>
            <p:nvPr/>
          </p:nvSpPr>
          <p:spPr>
            <a:xfrm>
              <a:off x="7643834" y="857232"/>
              <a:ext cx="1071570" cy="571504"/>
            </a:xfrm>
            <a:prstGeom prst="cloud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AITÄH </a:t>
            </a:r>
            <a:r>
              <a:rPr lang="et-EE" dirty="0" smtClean="0"/>
              <a:t>TUBLILE ÕPPURILE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SIIT LEIAD VEEL VÕIMALUSI KORDAMISEKS JA OMA TEADMISTE KONTROLLIMISEKS</a:t>
            </a:r>
          </a:p>
          <a:p>
            <a:r>
              <a:rPr lang="et-EE" sz="1400" u="sng" dirty="0">
                <a:hlinkClick r:id="rId2"/>
              </a:rPr>
              <a:t>http://www.wmnet.org.uk/wmnet/custom/files_uploaded/uploaded_resources/503/clock.swf</a:t>
            </a:r>
            <a:endParaRPr lang="et-EE" sz="1400" dirty="0"/>
          </a:p>
          <a:p>
            <a:r>
              <a:rPr lang="et-EE" sz="1600" u="sng" dirty="0">
                <a:hlinkClick r:id="rId3"/>
              </a:rPr>
              <a:t>http://www.primarygames.com/time/question1.htm</a:t>
            </a:r>
            <a:endParaRPr lang="et-EE" sz="1600" dirty="0"/>
          </a:p>
          <a:p>
            <a:r>
              <a:rPr lang="et-EE" sz="1400" u="sng" dirty="0">
                <a:hlinkClick r:id="rId4"/>
              </a:rPr>
              <a:t>http://www.games-sun.com/et/playgame990-learning-english-numbers-by-the-clock-game-online-.html</a:t>
            </a:r>
            <a:endParaRPr lang="et-EE" sz="1400" dirty="0"/>
          </a:p>
          <a:p>
            <a:pPr>
              <a:buNone/>
            </a:pPr>
            <a:endParaRPr lang="et-EE" dirty="0" smtClean="0"/>
          </a:p>
          <a:p>
            <a:pPr algn="ctr">
              <a:buNone/>
            </a:pPr>
            <a:r>
              <a:rPr lang="et-EE" sz="4000" dirty="0" smtClean="0">
                <a:solidFill>
                  <a:srgbClr val="FF0000"/>
                </a:solidFill>
              </a:rPr>
              <a:t>EDU JA ÕPIHIMU KA EDASPIDISEKS!</a:t>
            </a:r>
            <a:endParaRPr lang="et-EE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ÖÖ JA PÄEV</a:t>
            </a:r>
            <a:endParaRPr lang="et-E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215" y="1600200"/>
            <a:ext cx="69115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TUND?</a:t>
            </a:r>
            <a:endParaRPr lang="et-E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4562" y="1600200"/>
            <a:ext cx="74148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MINUT?</a:t>
            </a:r>
            <a:endParaRPr lang="et-E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6155" y="1600200"/>
            <a:ext cx="75316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SEKUND?</a:t>
            </a:r>
            <a:endParaRPr lang="et-E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3043" y="1600200"/>
            <a:ext cx="72379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</a:rPr>
              <a:t>SEKUND</a:t>
            </a:r>
            <a:r>
              <a:rPr lang="et-EE" dirty="0" smtClean="0"/>
              <a:t>, </a:t>
            </a:r>
            <a:r>
              <a:rPr lang="et-EE" dirty="0" smtClean="0">
                <a:solidFill>
                  <a:srgbClr val="0000FF"/>
                </a:solidFill>
              </a:rPr>
              <a:t>MINUT</a:t>
            </a:r>
            <a:r>
              <a:rPr lang="et-EE" dirty="0" smtClean="0"/>
              <a:t>, </a:t>
            </a:r>
            <a:r>
              <a:rPr lang="et-EE" dirty="0" smtClean="0">
                <a:solidFill>
                  <a:srgbClr val="00B050"/>
                </a:solidFill>
              </a:rPr>
              <a:t>TUND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sz="4800" dirty="0" smtClean="0"/>
          </a:p>
          <a:p>
            <a:r>
              <a:rPr lang="et-EE" sz="4800" dirty="0" smtClean="0">
                <a:solidFill>
                  <a:srgbClr val="FF0000"/>
                </a:solidFill>
              </a:rPr>
              <a:t>60 SEKUNDIT </a:t>
            </a:r>
            <a:r>
              <a:rPr lang="et-EE" sz="4800" dirty="0" smtClean="0"/>
              <a:t>ON </a:t>
            </a:r>
            <a:r>
              <a:rPr lang="et-EE" sz="4800" dirty="0" smtClean="0">
                <a:solidFill>
                  <a:srgbClr val="0000FF"/>
                </a:solidFill>
              </a:rPr>
              <a:t>1 MINUT</a:t>
            </a:r>
          </a:p>
          <a:p>
            <a:pPr>
              <a:buNone/>
            </a:pPr>
            <a:endParaRPr lang="et-EE" sz="4800" dirty="0" smtClean="0"/>
          </a:p>
          <a:p>
            <a:r>
              <a:rPr lang="et-EE" sz="4800" dirty="0" smtClean="0">
                <a:solidFill>
                  <a:srgbClr val="0000FF"/>
                </a:solidFill>
              </a:rPr>
              <a:t>60 MINUTIT </a:t>
            </a:r>
            <a:r>
              <a:rPr lang="et-EE" sz="4800" dirty="0" smtClean="0"/>
              <a:t>ON </a:t>
            </a:r>
            <a:r>
              <a:rPr lang="et-EE" sz="4800" dirty="0" smtClean="0">
                <a:solidFill>
                  <a:srgbClr val="00B050"/>
                </a:solidFill>
              </a:rPr>
              <a:t>1 TUND</a:t>
            </a:r>
            <a:endParaRPr lang="et-EE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OSUTI EHK SEIER?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OSUTI EHK SEIER ON NAGU NÄPP VÕI KAARDIKEPP, MIS OSUTAB EHK NÄITAB</a:t>
            </a:r>
          </a:p>
          <a:p>
            <a:r>
              <a:rPr lang="et-EE" dirty="0" smtClean="0"/>
              <a:t>VAHEL VÕIB KELLAL OLLA ROHKEM, KUI KAKS OSUTIT</a:t>
            </a:r>
          </a:p>
          <a:p>
            <a:r>
              <a:rPr lang="et-EE" dirty="0" smtClean="0"/>
              <a:t>OSUTID LIIGUVAD ERINEVA KIIRUSEGA</a:t>
            </a:r>
          </a:p>
          <a:p>
            <a:r>
              <a:rPr lang="et-EE" dirty="0" smtClean="0"/>
              <a:t>PALJUDEL MÕÕTERIISTADEL ON OSUTID</a:t>
            </a:r>
          </a:p>
          <a:p>
            <a:r>
              <a:rPr lang="et-EE" dirty="0" smtClean="0"/>
              <a:t>MÕÕTERIIST ON SEADE, MIS MÕÕDAB MIDAGI – KA KELL ON MÕÕTERIIST</a:t>
            </a:r>
            <a:endParaRPr lang="et-EE" dirty="0"/>
          </a:p>
        </p:txBody>
      </p:sp>
      <p:sp>
        <p:nvSpPr>
          <p:cNvPr id="4" name="Down Arrow 3"/>
          <p:cNvSpPr/>
          <p:nvPr/>
        </p:nvSpPr>
        <p:spPr>
          <a:xfrm>
            <a:off x="7643834" y="1000108"/>
            <a:ext cx="357190" cy="11430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ight Arrow 4"/>
          <p:cNvSpPr/>
          <p:nvPr/>
        </p:nvSpPr>
        <p:spPr>
          <a:xfrm>
            <a:off x="7786710" y="928670"/>
            <a:ext cx="571504" cy="28575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Left-Up Arrow 6"/>
          <p:cNvSpPr/>
          <p:nvPr/>
        </p:nvSpPr>
        <p:spPr>
          <a:xfrm>
            <a:off x="7715272" y="3929066"/>
            <a:ext cx="1000132" cy="2143140"/>
          </a:xfrm>
          <a:prstGeom prst="lef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Oval 7"/>
          <p:cNvSpPr/>
          <p:nvPr/>
        </p:nvSpPr>
        <p:spPr>
          <a:xfrm>
            <a:off x="8286776" y="564357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Oval 8"/>
          <p:cNvSpPr/>
          <p:nvPr/>
        </p:nvSpPr>
        <p:spPr>
          <a:xfrm>
            <a:off x="7786710" y="1000108"/>
            <a:ext cx="71438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786322"/>
            <a:ext cx="7772400" cy="1362075"/>
          </a:xfrm>
        </p:spPr>
        <p:txBody>
          <a:bodyPr/>
          <a:lstStyle/>
          <a:p>
            <a:r>
              <a:rPr lang="et-EE" dirty="0" smtClean="0"/>
              <a:t>KELL ON MÕÕTERIIST, MIS MÕÕDAB AEGA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7166"/>
            <a:ext cx="7772400" cy="4500593"/>
          </a:xfrm>
        </p:spPr>
        <p:txBody>
          <a:bodyPr>
            <a:normAutofit/>
          </a:bodyPr>
          <a:lstStyle/>
          <a:p>
            <a:r>
              <a:rPr lang="et-EE" sz="2400" dirty="0" smtClean="0">
                <a:solidFill>
                  <a:srgbClr val="0070C0"/>
                </a:solidFill>
              </a:rPr>
              <a:t>KÕIGE TAVALISEMAL KELLAL ON 12 NUMBRIT JA KAKS OSUTIT</a:t>
            </a:r>
          </a:p>
          <a:p>
            <a:r>
              <a:rPr lang="et-EE" sz="2400" b="1" dirty="0" smtClean="0">
                <a:solidFill>
                  <a:srgbClr val="FF0000"/>
                </a:solidFill>
              </a:rPr>
              <a:t>VÄIKSEM OSUTI NÄITAB, MITMES TUND ON.</a:t>
            </a:r>
          </a:p>
          <a:p>
            <a:r>
              <a:rPr lang="et-EE" sz="2400" dirty="0" smtClean="0">
                <a:solidFill>
                  <a:srgbClr val="0070C0"/>
                </a:solidFill>
              </a:rPr>
              <a:t>VÄIKSEMA SEIERI EDASIASTUMIST VÕID NÄHA, KUI KIRJUTAD ÜLES NUMBRI, MIDA TA NÄITAB NING KUI OLED VANNIS ÄRA KÄINUD VÕRDLED OSUTI NÄITU SELLEGA, MIS ENNE VANNIMINEKUT ÜLES KIRJUTASID</a:t>
            </a:r>
          </a:p>
          <a:p>
            <a:endParaRPr lang="et-EE" sz="2400" dirty="0" smtClean="0">
              <a:solidFill>
                <a:srgbClr val="0070C0"/>
              </a:solidFill>
            </a:endParaRPr>
          </a:p>
          <a:p>
            <a:endParaRPr lang="et-EE" sz="2400" dirty="0" smtClean="0">
              <a:solidFill>
                <a:srgbClr val="0070C0"/>
              </a:solidFill>
            </a:endParaRPr>
          </a:p>
          <a:p>
            <a:r>
              <a:rPr lang="et-EE" sz="2400" dirty="0" smtClean="0">
                <a:solidFill>
                  <a:srgbClr val="0070C0"/>
                </a:solidFill>
              </a:rPr>
              <a:t>KORDAME ÜLE:</a:t>
            </a:r>
          </a:p>
          <a:p>
            <a:r>
              <a:rPr lang="et-EE" dirty="0" smtClean="0">
                <a:solidFill>
                  <a:srgbClr val="FF0000"/>
                </a:solidFill>
              </a:rPr>
              <a:t>TUND ON SELLINE AEG, MIS KULUB VANNISKÄIMISEKS</a:t>
            </a:r>
            <a:endParaRPr lang="et-EE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86058"/>
            <a:ext cx="28575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574</Words>
  <Application>Microsoft Office PowerPoint</Application>
  <PresentationFormat>On-screen Show (4:3)</PresentationFormat>
  <Paragraphs>151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Õpiobjekt: ÕPIME KELLA</vt:lpstr>
      <vt:lpstr>ÖÖ JA PÄEV</vt:lpstr>
      <vt:lpstr>ÖÖ JA PÄEV</vt:lpstr>
      <vt:lpstr>MIS ON TUND?</vt:lpstr>
      <vt:lpstr>MIS ON MINUT?</vt:lpstr>
      <vt:lpstr>MIS ON SEKUND?</vt:lpstr>
      <vt:lpstr>SEKUND, MINUT, TUND</vt:lpstr>
      <vt:lpstr>MIS ON OSUTI EHK SEIER?</vt:lpstr>
      <vt:lpstr>KELL ON MÕÕTERIIST, MIS MÕÕDAB AEGA</vt:lpstr>
      <vt:lpstr>SEIERITE SÕPRUS</vt:lpstr>
      <vt:lpstr>ÖÖ LÕPEB, KUI HOMMIK ALGAB SEE ON SIIS, KUI ME ÖÖUNEST ÄRKAME.  SEEGA ÖÖ LÕPEB ERINEVATEL INIMESTEL ERINEVAL AJAL </vt:lpstr>
      <vt:lpstr>HOMMIK LÕPEB, KUI SAABUB LÕUNAAEG</vt:lpstr>
      <vt:lpstr>PÄRASTLÕUNA</vt:lpstr>
      <vt:lpstr>ÕHTUPOOLIK</vt:lpstr>
      <vt:lpstr>ÕHTU</vt:lpstr>
      <vt:lpstr>SUUR SEIER NÄITAB MINUTEID</vt:lpstr>
      <vt:lpstr>MIS ON VEERAND, POOL JA KOLMVEERAND?</vt:lpstr>
      <vt:lpstr>ÜKS TERVE</vt:lpstr>
      <vt:lpstr>VEERAND TUNDI ON 15 MINUTIT</vt:lpstr>
      <vt:lpstr>POOL TUNDI ON 30 MINUTIT</vt:lpstr>
      <vt:lpstr>ÜKS TUND ON 60 MINUTIT</vt:lpstr>
      <vt:lpstr>KOLMVEERAND TUNDI ON 45 MINUTIT</vt:lpstr>
      <vt:lpstr>SEIERITE SÕPRUS KUI SUUR SEIER LIIGUB, SIIS LIIGUB KA VÄIKE</vt:lpstr>
      <vt:lpstr>VAATA JA KORDA</vt:lpstr>
      <vt:lpstr>KONTROLLI KAS OSKAD ÕIGEID VASTUSEID SAAD KONTROLLIDA EELMISELT LEHELT</vt:lpstr>
      <vt:lpstr>ÖÖPÄEV ON ÖÖ + PÄEV</vt:lpstr>
      <vt:lpstr>AEG</vt:lpstr>
      <vt:lpstr>    AEG, AASTAAEG</vt:lpstr>
      <vt:lpstr>AITÄH TUBLILE ÕPPURILE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ÕPIME KELLA</dc:title>
  <dc:creator>Siiri</dc:creator>
  <cp:lastModifiedBy>Siiri</cp:lastModifiedBy>
  <cp:revision>62</cp:revision>
  <dcterms:created xsi:type="dcterms:W3CDTF">2011-11-30T09:53:44Z</dcterms:created>
  <dcterms:modified xsi:type="dcterms:W3CDTF">2011-12-01T08:10:59Z</dcterms:modified>
</cp:coreProperties>
</file>