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87C42A16-7117-4C2F-A784-DB95A63F6418}" type="datetimeFigureOut">
              <a:rPr lang="et-EE" smtClean="0"/>
              <a:t>18.04.2012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7C42A16-7117-4C2F-A784-DB95A63F6418}" type="datetimeFigureOut">
              <a:rPr lang="et-EE" smtClean="0"/>
              <a:t>18.04.2012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7C42A16-7117-4C2F-A784-DB95A63F6418}" type="datetimeFigureOut">
              <a:rPr lang="et-EE" smtClean="0"/>
              <a:t>18.04.2012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7C42A16-7117-4C2F-A784-DB95A63F6418}" type="datetimeFigureOut">
              <a:rPr lang="et-EE" smtClean="0"/>
              <a:t>18.04.2012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42A16-7117-4C2F-A784-DB95A63F6418}" type="datetimeFigureOut">
              <a:rPr lang="et-EE" smtClean="0"/>
              <a:t>18.04.2012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87C42A16-7117-4C2F-A784-DB95A63F6418}" type="datetimeFigureOut">
              <a:rPr lang="et-EE" smtClean="0"/>
              <a:t>18.04.2012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87C42A16-7117-4C2F-A784-DB95A63F6418}" type="datetimeFigureOut">
              <a:rPr lang="et-EE" smtClean="0"/>
              <a:t>18.04.2012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87C42A16-7117-4C2F-A784-DB95A63F6418}" type="datetimeFigureOut">
              <a:rPr lang="et-EE" smtClean="0"/>
              <a:t>18.04.2012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42A16-7117-4C2F-A784-DB95A63F6418}" type="datetimeFigureOut">
              <a:rPr lang="et-EE" smtClean="0"/>
              <a:t>18.04.2012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42A16-7117-4C2F-A784-DB95A63F6418}" type="datetimeFigureOut">
              <a:rPr lang="et-EE" smtClean="0"/>
              <a:t>18.04.2012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42A16-7117-4C2F-A784-DB95A63F6418}" type="datetimeFigureOut">
              <a:rPr lang="et-EE" smtClean="0"/>
              <a:t>18.04.2012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D72E808-4DAB-42AF-AE67-2DF4265E488B}" type="slidenum">
              <a:rPr lang="et-EE" smtClean="0"/>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42A16-7117-4C2F-A784-DB95A63F6418}" type="datetimeFigureOut">
              <a:rPr lang="et-EE" smtClean="0"/>
              <a:t>18.04.2012</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2E808-4DAB-42AF-AE67-2DF4265E488B}"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t-EE" dirty="0" smtClean="0"/>
              <a:t>Lõputöö</a:t>
            </a:r>
            <a:endParaRPr lang="et-EE" dirty="0"/>
          </a:p>
        </p:txBody>
      </p:sp>
      <p:sp>
        <p:nvSpPr>
          <p:cNvPr id="3" name="Subtitle 2"/>
          <p:cNvSpPr>
            <a:spLocks noGrp="1"/>
          </p:cNvSpPr>
          <p:nvPr>
            <p:ph type="subTitle" idx="1"/>
          </p:nvPr>
        </p:nvSpPr>
        <p:spPr/>
        <p:txBody>
          <a:bodyPr/>
          <a:lstStyle/>
          <a:p>
            <a:pPr algn="r"/>
            <a:r>
              <a:rPr lang="et-EE" dirty="0" smtClean="0"/>
              <a:t>Siiri Joamets</a:t>
            </a:r>
          </a:p>
          <a:p>
            <a:pPr algn="r"/>
            <a:r>
              <a:rPr lang="et-EE" dirty="0" smtClean="0"/>
              <a:t>EKL-2kõ</a:t>
            </a:r>
            <a:endParaRPr lang="et-EE" dirty="0"/>
          </a:p>
        </p:txBody>
      </p:sp>
      <p:pic>
        <p:nvPicPr>
          <p:cNvPr id="4" name="Picture 2"/>
          <p:cNvPicPr>
            <a:picLocks noChangeAspect="1" noChangeArrowheads="1"/>
          </p:cNvPicPr>
          <p:nvPr/>
        </p:nvPicPr>
        <p:blipFill>
          <a:blip r:embed="rId2"/>
          <a:srcRect/>
          <a:stretch>
            <a:fillRect/>
          </a:stretch>
        </p:blipFill>
        <p:spPr bwMode="auto">
          <a:xfrm>
            <a:off x="5143504" y="142852"/>
            <a:ext cx="3782334" cy="278130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14282" y="3429000"/>
            <a:ext cx="3867156" cy="2955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t-EE" b="1" dirty="0" smtClean="0">
                <a:ln w="18000">
                  <a:solidFill>
                    <a:schemeClr val="accent2">
                      <a:satMod val="140000"/>
                    </a:schemeClr>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25500" dist="23000" dir="7020000" algn="tl">
                    <a:srgbClr val="000000">
                      <a:alpha val="50000"/>
                    </a:srgbClr>
                  </a:outerShdw>
                </a:effectLst>
              </a:rPr>
              <a:t>Lõputöö valmistamine</a:t>
            </a:r>
            <a:endParaRPr lang="et-EE" b="1" dirty="0">
              <a:ln w="18000">
                <a:solidFill>
                  <a:schemeClr val="accent2">
                    <a:satMod val="140000"/>
                  </a:schemeClr>
                </a:solidFill>
                <a:prstDash val="solid"/>
                <a:miter lim="800000"/>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pPr algn="ctr">
              <a:buNone/>
            </a:pPr>
            <a:r>
              <a:rPr lang="et-EE" dirty="0" smtClean="0"/>
              <a:t>Varusin lihavõtte temaatilisi väljalõikeid:</a:t>
            </a:r>
          </a:p>
          <a:p>
            <a:r>
              <a:rPr lang="et-EE" dirty="0" smtClean="0"/>
              <a:t>Värvipaberist lõigatud erinevat värvi munafiguurid</a:t>
            </a:r>
          </a:p>
          <a:p>
            <a:r>
              <a:rPr lang="et-EE" dirty="0" smtClean="0"/>
              <a:t>Korvid värviliste munadega</a:t>
            </a:r>
          </a:p>
          <a:p>
            <a:r>
              <a:rPr lang="et-EE" dirty="0" smtClean="0"/>
              <a:t>Jänkud</a:t>
            </a:r>
          </a:p>
          <a:p>
            <a:r>
              <a:rPr lang="et-EE" dirty="0" smtClean="0"/>
              <a:t>Kevadlilled</a:t>
            </a:r>
          </a:p>
          <a:p>
            <a:r>
              <a:rPr lang="et-EE" dirty="0" smtClean="0"/>
              <a:t>Tibud jne</a:t>
            </a:r>
          </a:p>
        </p:txBody>
      </p:sp>
      <p:pic>
        <p:nvPicPr>
          <p:cNvPr id="6146" name="Picture 2"/>
          <p:cNvPicPr>
            <a:picLocks noChangeAspect="1" noChangeArrowheads="1"/>
          </p:cNvPicPr>
          <p:nvPr/>
        </p:nvPicPr>
        <p:blipFill>
          <a:blip r:embed="rId2"/>
          <a:srcRect/>
          <a:stretch>
            <a:fillRect/>
          </a:stretch>
        </p:blipFill>
        <p:spPr bwMode="auto">
          <a:xfrm>
            <a:off x="2928926" y="3784389"/>
            <a:ext cx="5957929" cy="278788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ln w="28575">
                  <a:solidFill>
                    <a:srgbClr val="FF0000"/>
                  </a:solidFill>
                  <a:prstDash val="solid"/>
                  <a:miter lim="800000"/>
                </a:ln>
                <a:blipFill>
                  <a:blip r:embed="rId2"/>
                  <a:tile tx="0" ty="0" sx="100000" sy="100000" flip="none" algn="tl"/>
                </a:blipFill>
                <a:effectLst>
                  <a:outerShdw blurRad="25500" dist="23000" dir="7020000" algn="tl">
                    <a:srgbClr val="000000">
                      <a:alpha val="50000"/>
                    </a:srgbClr>
                  </a:outerShdw>
                </a:effectLst>
              </a:rPr>
              <a:t>Lõputöö valmistamine</a:t>
            </a:r>
            <a:endParaRPr lang="et-EE" b="1" dirty="0">
              <a:ln w="28575">
                <a:solidFill>
                  <a:srgbClr val="FF0000"/>
                </a:solidFill>
                <a:prstDash val="solid"/>
                <a:miter lim="800000"/>
              </a:ln>
              <a:blipFill>
                <a:blip r:embed="rId2"/>
                <a:tile tx="0" ty="0" sx="100000" sy="100000" flip="none" algn="tl"/>
              </a:blip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14282" y="1600200"/>
            <a:ext cx="8472518" cy="4525963"/>
          </a:xfrm>
        </p:spPr>
        <p:txBody>
          <a:bodyPr/>
          <a:lstStyle/>
          <a:p>
            <a:pPr>
              <a:buNone/>
            </a:pPr>
            <a:r>
              <a:rPr lang="et-EE" dirty="0" smtClean="0"/>
              <a:t>Et katted oleksid </a:t>
            </a:r>
          </a:p>
          <a:p>
            <a:pPr>
              <a:buNone/>
            </a:pPr>
            <a:r>
              <a:rPr lang="et-EE" dirty="0" smtClean="0"/>
              <a:t>tugevama põhjaga </a:t>
            </a:r>
          </a:p>
          <a:p>
            <a:pPr>
              <a:buNone/>
            </a:pPr>
            <a:r>
              <a:rPr lang="et-EE" dirty="0" smtClean="0"/>
              <a:t>võib kasutada paksemat</a:t>
            </a:r>
          </a:p>
          <a:p>
            <a:pPr>
              <a:buNone/>
            </a:pPr>
            <a:r>
              <a:rPr lang="et-EE" dirty="0" smtClean="0"/>
              <a:t>aluspõhjapaberit, kuid</a:t>
            </a:r>
          </a:p>
          <a:p>
            <a:pPr>
              <a:buNone/>
            </a:pPr>
            <a:r>
              <a:rPr lang="et-EE" dirty="0" smtClean="0"/>
              <a:t>antud töö käigus värviti </a:t>
            </a:r>
          </a:p>
          <a:p>
            <a:pPr>
              <a:buNone/>
            </a:pPr>
            <a:r>
              <a:rPr lang="et-EE" dirty="0" smtClean="0"/>
              <a:t>õhuke A3 paber vee-</a:t>
            </a:r>
          </a:p>
          <a:p>
            <a:pPr>
              <a:buNone/>
            </a:pPr>
            <a:r>
              <a:rPr lang="et-EE" dirty="0" smtClean="0"/>
              <a:t>kindla kattevärviga</a:t>
            </a:r>
            <a:endParaRPr lang="et-EE" dirty="0"/>
          </a:p>
        </p:txBody>
      </p:sp>
      <p:pic>
        <p:nvPicPr>
          <p:cNvPr id="5122" name="Picture 2"/>
          <p:cNvPicPr>
            <a:picLocks noChangeAspect="1" noChangeArrowheads="1"/>
          </p:cNvPicPr>
          <p:nvPr/>
        </p:nvPicPr>
        <p:blipFill>
          <a:blip r:embed="rId3"/>
          <a:srcRect/>
          <a:stretch>
            <a:fillRect/>
          </a:stretch>
        </p:blipFill>
        <p:spPr bwMode="auto">
          <a:xfrm>
            <a:off x="4500562" y="1514526"/>
            <a:ext cx="4643438" cy="417701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Siiri\Desktop\Siiri\koolit¤¤d\kunst\fotod\DSCN1719.JPG"/>
          <p:cNvPicPr>
            <a:picLocks noChangeAspect="1" noChangeArrowheads="1"/>
          </p:cNvPicPr>
          <p:nvPr/>
        </p:nvPicPr>
        <p:blipFill>
          <a:blip r:embed="rId2"/>
          <a:srcRect/>
          <a:stretch>
            <a:fillRect/>
          </a:stretch>
        </p:blipFill>
        <p:spPr bwMode="auto">
          <a:xfrm>
            <a:off x="3214678" y="3286124"/>
            <a:ext cx="5929322" cy="3571876"/>
          </a:xfrm>
          <a:prstGeom prst="rect">
            <a:avLst/>
          </a:prstGeom>
          <a:noFill/>
        </p:spPr>
      </p:pic>
      <p:sp>
        <p:nvSpPr>
          <p:cNvPr id="2" name="Title 1"/>
          <p:cNvSpPr>
            <a:spLocks noGrp="1"/>
          </p:cNvSpPr>
          <p:nvPr>
            <p:ph type="title"/>
          </p:nvPr>
        </p:nvSpPr>
        <p:spPr>
          <a:xfrm>
            <a:off x="428596" y="0"/>
            <a:ext cx="8229600" cy="1143000"/>
          </a:xfrm>
        </p:spPr>
        <p:txBody>
          <a:bodyPr/>
          <a:lstStyle/>
          <a:p>
            <a:r>
              <a:rPr lang="et-EE"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Lõputöö valmistamine</a:t>
            </a:r>
            <a:endParaRPr lang="et-EE"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0" y="857232"/>
            <a:ext cx="8929718" cy="4525963"/>
          </a:xfrm>
        </p:spPr>
        <p:txBody>
          <a:bodyPr/>
          <a:lstStyle/>
          <a:p>
            <a:pPr algn="just"/>
            <a:r>
              <a:rPr lang="et-EE" dirty="0" smtClean="0"/>
              <a:t>Kuna keskmise suurusega perelauale on vaja kuute lauakatet sobitasin kuuele värvilisele A3 lehele sobiliku asetusega lihavõtte temaatilised väljalõiked, et näha lauakatete üldpilti. Olles veendunud, et motiivide asetused sobivad, kleepisin need aluspõhjale</a:t>
            </a:r>
            <a:endParaRPr lang="et-EE"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Lõputöö valmistamine</a:t>
            </a:r>
            <a:endParaRPr lang="et-E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285720" y="1600200"/>
            <a:ext cx="8401080" cy="4525963"/>
          </a:xfrm>
        </p:spPr>
        <p:txBody>
          <a:bodyPr/>
          <a:lstStyle/>
          <a:p>
            <a:pPr>
              <a:buNone/>
            </a:pPr>
            <a:r>
              <a:rPr lang="et-EE" dirty="0" smtClean="0"/>
              <a:t>Joonistasin kleebitud </a:t>
            </a:r>
          </a:p>
          <a:p>
            <a:pPr>
              <a:buNone/>
            </a:pPr>
            <a:r>
              <a:rPr lang="et-EE" dirty="0" smtClean="0"/>
              <a:t>väljalõigetele lisaks </a:t>
            </a:r>
          </a:p>
          <a:p>
            <a:pPr>
              <a:buNone/>
            </a:pPr>
            <a:r>
              <a:rPr lang="et-EE" dirty="0" smtClean="0"/>
              <a:t>sobilikke motiive </a:t>
            </a:r>
          </a:p>
          <a:p>
            <a:pPr>
              <a:buNone/>
            </a:pPr>
            <a:r>
              <a:rPr lang="et-EE" dirty="0" smtClean="0"/>
              <a:t>(kasutasin vanu </a:t>
            </a:r>
          </a:p>
          <a:p>
            <a:pPr>
              <a:buNone/>
            </a:pPr>
            <a:r>
              <a:rPr lang="et-EE" dirty="0" smtClean="0"/>
              <a:t>küünelakke)</a:t>
            </a:r>
            <a:endParaRPr lang="et-EE" dirty="0"/>
          </a:p>
        </p:txBody>
      </p:sp>
      <p:pic>
        <p:nvPicPr>
          <p:cNvPr id="7170" name="Picture 2"/>
          <p:cNvPicPr>
            <a:picLocks noChangeAspect="1" noChangeArrowheads="1"/>
          </p:cNvPicPr>
          <p:nvPr/>
        </p:nvPicPr>
        <p:blipFill>
          <a:blip r:embed="rId2"/>
          <a:srcRect/>
          <a:stretch>
            <a:fillRect/>
          </a:stretch>
        </p:blipFill>
        <p:spPr bwMode="auto">
          <a:xfrm>
            <a:off x="4000496" y="1285859"/>
            <a:ext cx="5143504" cy="488427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Lõputöö valmistamine</a:t>
            </a:r>
            <a:endParaRPr lang="et-EE"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a:bodyPr>
          <a:lstStyle/>
          <a:p>
            <a:pPr algn="just">
              <a:buNone/>
            </a:pPr>
            <a:r>
              <a:rPr lang="et-EE" dirty="0" smtClean="0"/>
              <a:t>Viimaks katsin mõne lauakatte </a:t>
            </a:r>
          </a:p>
          <a:p>
            <a:pPr algn="just">
              <a:buNone/>
            </a:pPr>
            <a:r>
              <a:rPr lang="et-EE" dirty="0" smtClean="0"/>
              <a:t>kleepkile, mõne tsellofaaniga. </a:t>
            </a:r>
          </a:p>
          <a:p>
            <a:pPr algn="just">
              <a:buNone/>
            </a:pPr>
            <a:r>
              <a:rPr lang="et-EE" dirty="0" smtClean="0"/>
              <a:t>Tsellofaaniga kaetud lauakatetest mõned </a:t>
            </a:r>
          </a:p>
          <a:p>
            <a:pPr algn="just">
              <a:buNone/>
            </a:pPr>
            <a:r>
              <a:rPr lang="et-EE" dirty="0" smtClean="0"/>
              <a:t>kinnitasin äärtest klammerdajaga,</a:t>
            </a:r>
          </a:p>
          <a:p>
            <a:pPr algn="just">
              <a:buNone/>
            </a:pPr>
            <a:r>
              <a:rPr lang="et-EE" dirty="0" smtClean="0"/>
              <a:t> mõned peenikese, mõned laiema </a:t>
            </a:r>
          </a:p>
          <a:p>
            <a:pPr algn="just">
              <a:buNone/>
            </a:pPr>
            <a:r>
              <a:rPr lang="et-EE" dirty="0" smtClean="0"/>
              <a:t>teibiga, mida saaks ka siksak</a:t>
            </a:r>
          </a:p>
          <a:p>
            <a:pPr algn="just">
              <a:buNone/>
            </a:pPr>
            <a:r>
              <a:rPr lang="et-EE" dirty="0" smtClean="0"/>
              <a:t> kääridega ääristada. </a:t>
            </a:r>
            <a:endParaRPr lang="et-EE" dirty="0"/>
          </a:p>
        </p:txBody>
      </p:sp>
      <p:pic>
        <p:nvPicPr>
          <p:cNvPr id="9218" name="Picture 2"/>
          <p:cNvPicPr>
            <a:picLocks noChangeAspect="1" noChangeArrowheads="1"/>
          </p:cNvPicPr>
          <p:nvPr/>
        </p:nvPicPr>
        <p:blipFill>
          <a:blip r:embed="rId2"/>
          <a:srcRect/>
          <a:stretch>
            <a:fillRect/>
          </a:stretch>
        </p:blipFill>
        <p:spPr bwMode="auto">
          <a:xfrm>
            <a:off x="6122009" y="1428736"/>
            <a:ext cx="3021991" cy="478634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t-EE" dirty="0" smtClean="0"/>
              <a:t>Lõplikult aus</a:t>
            </a:r>
            <a:endParaRPr lang="et-EE" dirty="0"/>
          </a:p>
        </p:txBody>
      </p:sp>
      <p:sp>
        <p:nvSpPr>
          <p:cNvPr id="3" name="Content Placeholder 2"/>
          <p:cNvSpPr>
            <a:spLocks noGrp="1"/>
          </p:cNvSpPr>
          <p:nvPr>
            <p:ph idx="1"/>
          </p:nvPr>
        </p:nvSpPr>
        <p:spPr/>
        <p:txBody>
          <a:bodyPr>
            <a:normAutofit lnSpcReduction="10000"/>
          </a:bodyPr>
          <a:lstStyle/>
          <a:p>
            <a:pPr algn="just"/>
            <a:r>
              <a:rPr lang="et-EE" dirty="0" smtClean="0"/>
              <a:t>Tegin jõuluteemalised </a:t>
            </a:r>
          </a:p>
          <a:p>
            <a:pPr algn="just">
              <a:buNone/>
            </a:pPr>
            <a:r>
              <a:rPr lang="et-EE" dirty="0" smtClean="0"/>
              <a:t>lauakatted kaks aastat </a:t>
            </a:r>
          </a:p>
          <a:p>
            <a:pPr algn="just">
              <a:buNone/>
            </a:pPr>
            <a:r>
              <a:rPr lang="et-EE" dirty="0" smtClean="0"/>
              <a:t>tagasi koos oma kahe vanema tütrega, lastes lastel teha võimalikult palju ise, siis kulus meil kuue A4 suuruses lauakatte tegemiseks kolm tundi</a:t>
            </a:r>
          </a:p>
          <a:p>
            <a:pPr algn="just"/>
            <a:r>
              <a:rPr lang="et-EE" dirty="0" smtClean="0"/>
              <a:t>Lõputööks kavandatud lihavõtte teemalised A3 suuruses lauakatted tegin taas perekondliku ühistööna, aega kulus viis tundi</a:t>
            </a:r>
            <a:endParaRPr lang="et-EE" dirty="0"/>
          </a:p>
        </p:txBody>
      </p:sp>
      <p:pic>
        <p:nvPicPr>
          <p:cNvPr id="2050" name="Picture 2"/>
          <p:cNvPicPr>
            <a:picLocks noChangeAspect="1" noChangeArrowheads="1"/>
          </p:cNvPicPr>
          <p:nvPr/>
        </p:nvPicPr>
        <p:blipFill>
          <a:blip r:embed="rId2"/>
          <a:srcRect/>
          <a:stretch>
            <a:fillRect/>
          </a:stretch>
        </p:blipFill>
        <p:spPr bwMode="auto">
          <a:xfrm>
            <a:off x="4857752" y="214290"/>
            <a:ext cx="3105152" cy="2428892"/>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571472" y="1714488"/>
            <a:ext cx="8001056" cy="3643338"/>
          </a:xfrm>
          <a:prstGeom prst="flowChartPunchedTape">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p:cNvSpPr>
            <a:spLocks noGrp="1"/>
          </p:cNvSpPr>
          <p:nvPr>
            <p:ph type="title"/>
          </p:nvPr>
        </p:nvSpPr>
        <p:spPr/>
        <p:txBody>
          <a:bodyPr>
            <a:normAutofit fontScale="90000"/>
          </a:bodyPr>
          <a:lstStyle/>
          <a:p>
            <a:r>
              <a:rPr lang="et-EE" dirty="0" smtClean="0"/>
              <a:t/>
            </a:r>
            <a:br>
              <a:rPr lang="et-EE" dirty="0" smtClean="0"/>
            </a:br>
            <a:r>
              <a:rPr lang="et-EE" dirty="0"/>
              <a:t/>
            </a:r>
            <a:br>
              <a:rPr lang="et-EE" dirty="0"/>
            </a:br>
            <a:r>
              <a:rPr lang="et-EE" dirty="0" smtClean="0"/>
              <a:t/>
            </a:r>
            <a:br>
              <a:rPr lang="et-EE" dirty="0" smtClean="0"/>
            </a:br>
            <a:r>
              <a:rPr lang="et-EE" dirty="0"/>
              <a:t/>
            </a:r>
            <a:br>
              <a:rPr lang="et-EE" dirty="0"/>
            </a:br>
            <a:r>
              <a:rPr lang="et-EE" dirty="0" smtClean="0"/>
              <a:t/>
            </a:r>
            <a:br>
              <a:rPr lang="et-EE" dirty="0" smtClean="0"/>
            </a:br>
            <a:r>
              <a:rPr lang="et-EE" dirty="0"/>
              <a:t/>
            </a:r>
            <a:br>
              <a:rPr lang="et-EE" dirty="0"/>
            </a:br>
            <a:r>
              <a:rPr lang="et-EE" dirty="0" smtClean="0"/>
              <a:t/>
            </a:r>
            <a:br>
              <a:rPr lang="et-EE" dirty="0" smtClean="0"/>
            </a:br>
            <a:r>
              <a:rPr lang="et-EE" dirty="0" smtClean="0"/>
              <a:t>Tänan kuulamise eest!</a:t>
            </a:r>
            <a:endParaRPr lang="et-EE" dirty="0"/>
          </a:p>
        </p:txBody>
      </p:sp>
      <p:pic>
        <p:nvPicPr>
          <p:cNvPr id="8194" name="Picture 2" descr="C:\Users\Siiri\Desktop\Siiri\koolit¤¤d\kunst\fotod\DSCN1733.JPG"/>
          <p:cNvPicPr>
            <a:picLocks noChangeAspect="1" noChangeArrowheads="1"/>
          </p:cNvPicPr>
          <p:nvPr/>
        </p:nvPicPr>
        <p:blipFill>
          <a:blip r:embed="rId2" cstate="print"/>
          <a:srcRect/>
          <a:stretch>
            <a:fillRect/>
          </a:stretch>
        </p:blipFill>
        <p:spPr bwMode="auto">
          <a:xfrm>
            <a:off x="285720" y="4643446"/>
            <a:ext cx="2643206" cy="1982405"/>
          </a:xfrm>
          <a:prstGeom prst="rect">
            <a:avLst/>
          </a:prstGeom>
          <a:noFill/>
        </p:spPr>
      </p:pic>
      <p:pic>
        <p:nvPicPr>
          <p:cNvPr id="8195" name="Picture 3" descr="C:\Users\Siiri\Desktop\Siiri\koolit¤¤d\kunst\fotod\DSCN1734.JPG"/>
          <p:cNvPicPr>
            <a:picLocks noChangeAspect="1" noChangeArrowheads="1"/>
          </p:cNvPicPr>
          <p:nvPr/>
        </p:nvPicPr>
        <p:blipFill>
          <a:blip r:embed="rId3" cstate="print"/>
          <a:srcRect/>
          <a:stretch>
            <a:fillRect/>
          </a:stretch>
        </p:blipFill>
        <p:spPr bwMode="auto">
          <a:xfrm>
            <a:off x="5572132" y="214290"/>
            <a:ext cx="3379480" cy="2534610"/>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l"/>
            <a:r>
              <a:rPr lang="et-EE" dirty="0" smtClean="0"/>
              <a:t>Töö kirjeldus</a:t>
            </a:r>
            <a:endParaRPr lang="et-EE" dirty="0"/>
          </a:p>
        </p:txBody>
      </p:sp>
      <p:sp>
        <p:nvSpPr>
          <p:cNvPr id="3" name="Content Placeholder 2"/>
          <p:cNvSpPr>
            <a:spLocks noGrp="1"/>
          </p:cNvSpPr>
          <p:nvPr>
            <p:ph idx="1"/>
          </p:nvPr>
        </p:nvSpPr>
        <p:spPr>
          <a:xfrm>
            <a:off x="357158" y="928670"/>
            <a:ext cx="8229600" cy="4525963"/>
          </a:xfrm>
        </p:spPr>
        <p:txBody>
          <a:bodyPr/>
          <a:lstStyle/>
          <a:p>
            <a:pPr algn="just">
              <a:buNone/>
            </a:pPr>
            <a:r>
              <a:rPr lang="et-EE" dirty="0" smtClean="0"/>
              <a:t>   Valmistatud on lihavõttepühade teemalised lauakatted. Võib valmistada ka jõulude, emadepäeva, vabariigiaastapäeva või mõne teise tähtpäeva teemalisi lauakatteid.</a:t>
            </a:r>
            <a:endParaRPr lang="et-EE" dirty="0"/>
          </a:p>
        </p:txBody>
      </p:sp>
      <p:pic>
        <p:nvPicPr>
          <p:cNvPr id="6" name="Picture 2" descr="C:\Users\Siiri\Desktop\Siiri\koolit¤¤d\kunst\fotod\DSCN1730.JPG"/>
          <p:cNvPicPr>
            <a:picLocks noChangeAspect="1" noChangeArrowheads="1"/>
          </p:cNvPicPr>
          <p:nvPr/>
        </p:nvPicPr>
        <p:blipFill>
          <a:blip r:embed="rId2"/>
          <a:srcRect/>
          <a:stretch>
            <a:fillRect/>
          </a:stretch>
        </p:blipFill>
        <p:spPr bwMode="auto">
          <a:xfrm>
            <a:off x="1142976" y="2930206"/>
            <a:ext cx="6904374" cy="3927794"/>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t-EE" dirty="0" smtClean="0"/>
              <a:t>Argipäeval kasulik</a:t>
            </a:r>
            <a:endParaRPr lang="et-EE" dirty="0"/>
          </a:p>
        </p:txBody>
      </p:sp>
      <p:sp>
        <p:nvSpPr>
          <p:cNvPr id="3" name="Content Placeholder 2"/>
          <p:cNvSpPr>
            <a:spLocks noGrp="1"/>
          </p:cNvSpPr>
          <p:nvPr>
            <p:ph idx="1"/>
          </p:nvPr>
        </p:nvSpPr>
        <p:spPr>
          <a:xfrm>
            <a:off x="500034" y="785794"/>
            <a:ext cx="8229600" cy="4525963"/>
          </a:xfrm>
        </p:spPr>
        <p:txBody>
          <a:bodyPr/>
          <a:lstStyle/>
          <a:p>
            <a:pPr>
              <a:buNone/>
            </a:pPr>
            <a:r>
              <a:rPr lang="et-EE" dirty="0" smtClean="0"/>
              <a:t>Meeldivalt kaetud laud tekitab söögiisu, aitab </a:t>
            </a:r>
          </a:p>
          <a:p>
            <a:pPr>
              <a:buNone/>
            </a:pPr>
            <a:r>
              <a:rPr lang="et-EE" dirty="0"/>
              <a:t>m</a:t>
            </a:r>
            <a:r>
              <a:rPr lang="et-EE" dirty="0" smtClean="0"/>
              <a:t>eeldivamaks teha ka vähemmaitsvad toidud</a:t>
            </a:r>
          </a:p>
          <a:p>
            <a:pPr>
              <a:buNone/>
            </a:pPr>
            <a:r>
              <a:rPr lang="et-EE" dirty="0" smtClean="0"/>
              <a:t> ning teeb laua taha istumise lõbusamaks. </a:t>
            </a:r>
          </a:p>
          <a:p>
            <a:endParaRPr lang="et-EE" dirty="0"/>
          </a:p>
        </p:txBody>
      </p:sp>
      <p:pic>
        <p:nvPicPr>
          <p:cNvPr id="11266" name="Picture 2" descr="C:\Users\Siiri\Desktop\Siiri\koolit¤¤d\kunst\fotod\DSCN1714.JPG"/>
          <p:cNvPicPr>
            <a:picLocks noChangeAspect="1" noChangeArrowheads="1"/>
          </p:cNvPicPr>
          <p:nvPr/>
        </p:nvPicPr>
        <p:blipFill>
          <a:blip r:embed="rId2" cstate="print"/>
          <a:srcRect/>
          <a:stretch>
            <a:fillRect/>
          </a:stretch>
        </p:blipFill>
        <p:spPr bwMode="auto">
          <a:xfrm>
            <a:off x="357158" y="2786058"/>
            <a:ext cx="3901440" cy="2926080"/>
          </a:xfrm>
          <a:prstGeom prst="rect">
            <a:avLst/>
          </a:prstGeom>
          <a:noFill/>
        </p:spPr>
      </p:pic>
      <p:pic>
        <p:nvPicPr>
          <p:cNvPr id="11267" name="Picture 3"/>
          <p:cNvPicPr>
            <a:picLocks noChangeAspect="1" noChangeArrowheads="1"/>
          </p:cNvPicPr>
          <p:nvPr/>
        </p:nvPicPr>
        <p:blipFill>
          <a:blip r:embed="rId3"/>
          <a:srcRect/>
          <a:stretch>
            <a:fillRect/>
          </a:stretch>
        </p:blipFill>
        <p:spPr bwMode="auto">
          <a:xfrm>
            <a:off x="4786314" y="2857496"/>
            <a:ext cx="3677282" cy="2947989"/>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solidFill>
                  <a:srgbClr val="FF0000"/>
                </a:solidFill>
              </a:rPr>
              <a:t>Igapäevane kasutamine</a:t>
            </a:r>
            <a:endParaRPr lang="et-EE"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t-EE" dirty="0" smtClean="0"/>
              <a:t>Aitab laudlina puhtamana hoida</a:t>
            </a:r>
          </a:p>
          <a:p>
            <a:r>
              <a:rPr lang="et-EE" dirty="0" smtClean="0"/>
              <a:t>Võimalik puhastada niiske lapiga</a:t>
            </a:r>
          </a:p>
          <a:p>
            <a:r>
              <a:rPr lang="et-EE" dirty="0" smtClean="0"/>
              <a:t>Säilitamisel võtavad väga vähe ruumi</a:t>
            </a:r>
          </a:p>
          <a:p>
            <a:r>
              <a:rPr lang="et-EE" dirty="0" smtClean="0"/>
              <a:t>Võib säilitada järgmise aasta tähtpäevani ka raamaturiiulis</a:t>
            </a:r>
          </a:p>
          <a:p>
            <a:r>
              <a:rPr lang="et-EE" dirty="0" smtClean="0"/>
              <a:t>Aasta möödudes on need taas just kui uued (iga uus on unustatud vana), erakordselt huvitavad ja lõbus on meenutada nende valmistamist</a:t>
            </a:r>
            <a:endParaRPr lang="et-EE" dirty="0"/>
          </a:p>
        </p:txBody>
      </p:sp>
      <p:sp>
        <p:nvSpPr>
          <p:cNvPr id="4" name="Smiley Face 3"/>
          <p:cNvSpPr/>
          <p:nvPr/>
        </p:nvSpPr>
        <p:spPr>
          <a:xfrm>
            <a:off x="7072330" y="1428736"/>
            <a:ext cx="1428760" cy="1428760"/>
          </a:xfrm>
          <a:prstGeom prst="smileyFace">
            <a:avLst/>
          </a:prstGeom>
          <a:noFill/>
          <a:ln>
            <a:solidFill>
              <a:srgbClr val="FF0000">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214546" y="142852"/>
            <a:ext cx="4929222" cy="1571636"/>
          </a:xfrm>
          <a:prstGeom prst="ribbon">
            <a:avLst/>
          </a:prstGeom>
          <a:gradFill>
            <a:gsLst>
              <a:gs pos="0">
                <a:srgbClr val="FBEAC7"/>
              </a:gs>
              <a:gs pos="17999">
                <a:srgbClr val="FEE7F2"/>
              </a:gs>
              <a:gs pos="36000">
                <a:srgbClr val="FAC77D"/>
              </a:gs>
              <a:gs pos="61000">
                <a:srgbClr val="FBA97D"/>
              </a:gs>
              <a:gs pos="82001">
                <a:srgbClr val="FBD49C"/>
              </a:gs>
              <a:gs pos="100000">
                <a:srgbClr val="FEE7F2"/>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p:cNvSpPr>
            <a:spLocks noGrp="1"/>
          </p:cNvSpPr>
          <p:nvPr>
            <p:ph type="title"/>
          </p:nvPr>
        </p:nvSpPr>
        <p:spPr/>
        <p:txBody>
          <a:bodyPr/>
          <a:lstStyle/>
          <a:p>
            <a:r>
              <a:rPr lang="et-EE" dirty="0" smtClean="0"/>
              <a:t>Eesmärk</a:t>
            </a:r>
            <a:endParaRPr lang="et-EE" dirty="0"/>
          </a:p>
        </p:txBody>
      </p:sp>
      <p:sp>
        <p:nvSpPr>
          <p:cNvPr id="3" name="Content Placeholder 2"/>
          <p:cNvSpPr>
            <a:spLocks noGrp="1"/>
          </p:cNvSpPr>
          <p:nvPr>
            <p:ph idx="1"/>
          </p:nvPr>
        </p:nvSpPr>
        <p:spPr/>
        <p:txBody>
          <a:bodyPr>
            <a:normAutofit/>
          </a:bodyPr>
          <a:lstStyle/>
          <a:p>
            <a:r>
              <a:rPr lang="et-EE" dirty="0" smtClean="0"/>
              <a:t>Tutvuda antud tähtpäeva kommete ja tunnustega</a:t>
            </a:r>
          </a:p>
          <a:p>
            <a:r>
              <a:rPr lang="et-EE" dirty="0" smtClean="0"/>
              <a:t>Arendada käelist osavust</a:t>
            </a:r>
          </a:p>
          <a:p>
            <a:r>
              <a:rPr lang="et-EE" dirty="0" smtClean="0"/>
              <a:t>Keerulisema töö valimisel võimalik teha pikemaajalisem planeeritud projekt</a:t>
            </a:r>
          </a:p>
          <a:p>
            <a:r>
              <a:rPr lang="et-EE" dirty="0" smtClean="0"/>
              <a:t> Äärele võib lisada ka korrutustabeli tehteid või tähestiku, mis lapsele süües taldriku alt välja paistes igapäevaselt silma ees oleks</a:t>
            </a:r>
            <a:endParaRPr lang="et-EE"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0" y="142852"/>
            <a:ext cx="9144000" cy="1571636"/>
          </a:xfrm>
          <a:prstGeom prst="ribbon">
            <a:avLst/>
          </a:prstGeom>
          <a:gradFill>
            <a:gsLst>
              <a:gs pos="0">
                <a:srgbClr val="FBEAC7"/>
              </a:gs>
              <a:gs pos="17999">
                <a:srgbClr val="FEE7F2"/>
              </a:gs>
              <a:gs pos="36000">
                <a:srgbClr val="FAC77D"/>
              </a:gs>
              <a:gs pos="61000">
                <a:srgbClr val="FBA97D"/>
              </a:gs>
              <a:gs pos="82001">
                <a:srgbClr val="FBD49C"/>
              </a:gs>
              <a:gs pos="100000">
                <a:srgbClr val="FEE7F2"/>
              </a:gs>
            </a:gsLst>
            <a:lin ang="27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p:cNvSpPr>
            <a:spLocks noGrp="1"/>
          </p:cNvSpPr>
          <p:nvPr>
            <p:ph type="title"/>
          </p:nvPr>
        </p:nvSpPr>
        <p:spPr>
          <a:xfrm>
            <a:off x="500034" y="357166"/>
            <a:ext cx="8229600" cy="1143000"/>
          </a:xfrm>
        </p:spPr>
        <p:txBody>
          <a:bodyPr>
            <a:normAutofit fontScale="90000"/>
          </a:bodyPr>
          <a:lstStyle/>
          <a:p>
            <a:r>
              <a:rPr lang="et-EE" dirty="0" smtClean="0">
                <a:solidFill>
                  <a:srgbClr val="FF0000"/>
                </a:solidFill>
              </a:rPr>
              <a:t>Erinevad </a:t>
            </a:r>
            <a:br>
              <a:rPr lang="et-EE" dirty="0" smtClean="0">
                <a:solidFill>
                  <a:srgbClr val="FF0000"/>
                </a:solidFill>
              </a:rPr>
            </a:br>
            <a:r>
              <a:rPr lang="et-EE" dirty="0" smtClean="0">
                <a:solidFill>
                  <a:srgbClr val="FF0000"/>
                </a:solidFill>
              </a:rPr>
              <a:t>võimalused</a:t>
            </a:r>
            <a:endParaRPr lang="et-EE" dirty="0">
              <a:solidFill>
                <a:srgbClr val="FF0000"/>
              </a:solidFill>
            </a:endParaRPr>
          </a:p>
        </p:txBody>
      </p:sp>
      <p:sp>
        <p:nvSpPr>
          <p:cNvPr id="3" name="Content Placeholder 2"/>
          <p:cNvSpPr>
            <a:spLocks noGrp="1"/>
          </p:cNvSpPr>
          <p:nvPr>
            <p:ph idx="1"/>
          </p:nvPr>
        </p:nvSpPr>
        <p:spPr>
          <a:xfrm>
            <a:off x="500034" y="1785926"/>
            <a:ext cx="8229600" cy="4525963"/>
          </a:xfrm>
        </p:spPr>
        <p:txBody>
          <a:bodyPr>
            <a:normAutofit lnSpcReduction="10000"/>
          </a:bodyPr>
          <a:lstStyle/>
          <a:p>
            <a:r>
              <a:rPr lang="et-EE" dirty="0" smtClean="0"/>
              <a:t>Võimalik teha ka lauakatted koolilauale</a:t>
            </a:r>
          </a:p>
          <a:p>
            <a:r>
              <a:rPr lang="et-EE" dirty="0" smtClean="0"/>
              <a:t>Võimalik valida kergem ja kiirem või keerulisem ja aeganõudvam viimistlusviis</a:t>
            </a:r>
          </a:p>
          <a:p>
            <a:r>
              <a:rPr lang="et-EE" dirty="0" smtClean="0"/>
              <a:t>Võimalik teha erinevate tähtpäevade teemalised lauakatte komplektid</a:t>
            </a:r>
          </a:p>
          <a:p>
            <a:r>
              <a:rPr lang="et-EE" dirty="0" smtClean="0"/>
              <a:t>Võimalik teha/lõpetada koduse perekondliku ühistööna</a:t>
            </a:r>
          </a:p>
          <a:p>
            <a:r>
              <a:rPr lang="et-EE" dirty="0" smtClean="0"/>
              <a:t>Võimalik lisada erinevate ainetundide õppematerjale</a:t>
            </a:r>
            <a:endParaRPr lang="et-EE"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0" y="0"/>
            <a:ext cx="9358346" cy="6858000"/>
          </a:xfrm>
          <a:prstGeom prst="verticalScroll">
            <a:avLst/>
          </a:prstGeom>
          <a:gradFill>
            <a:gsLst>
              <a:gs pos="0">
                <a:srgbClr val="FBEAC7"/>
              </a:gs>
              <a:gs pos="17999">
                <a:srgbClr val="FEE7F2"/>
              </a:gs>
              <a:gs pos="36000">
                <a:srgbClr val="FAC77D"/>
              </a:gs>
              <a:gs pos="61000">
                <a:srgbClr val="FBA97D"/>
              </a:gs>
              <a:gs pos="82001">
                <a:srgbClr val="FBD49C"/>
              </a:gs>
              <a:gs pos="100000">
                <a:srgbClr val="FEE7F2"/>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p:cNvSpPr>
            <a:spLocks noGrp="1"/>
          </p:cNvSpPr>
          <p:nvPr>
            <p:ph type="title"/>
          </p:nvPr>
        </p:nvSpPr>
        <p:spPr/>
        <p:txBody>
          <a:bodyPr>
            <a:normAutofit fontScale="90000"/>
          </a:bodyPr>
          <a:lstStyle/>
          <a:p>
            <a:r>
              <a:rPr lang="et-EE" dirty="0" smtClean="0"/>
              <a:t/>
            </a:r>
            <a:br>
              <a:rPr lang="et-EE" dirty="0" smtClean="0"/>
            </a:br>
            <a:r>
              <a:rPr lang="et-EE" b="1" dirty="0" err="1" smtClean="0">
                <a:ln w="12700">
                  <a:solidFill>
                    <a:srgbClr val="FF0000"/>
                  </a:solidFill>
                  <a:prstDash val="solid"/>
                </a:ln>
                <a:solidFill>
                  <a:srgbClr val="FFFF00"/>
                </a:solidFill>
                <a:effectLst>
                  <a:outerShdw blurRad="41275" dist="20320" dir="1800000" algn="tl" rotWithShape="0">
                    <a:srgbClr val="000000">
                      <a:alpha val="40000"/>
                    </a:srgbClr>
                  </a:outerShdw>
                </a:effectLst>
              </a:rPr>
              <a:t>Lõimumine</a:t>
            </a:r>
            <a:r>
              <a:rPr lang="et-EE" b="1" dirty="0" smtClean="0">
                <a:ln w="12700">
                  <a:solidFill>
                    <a:srgbClr val="FF0000"/>
                  </a:solidFill>
                  <a:prstDash val="solid"/>
                </a:ln>
                <a:solidFill>
                  <a:srgbClr val="FFFF00"/>
                </a:solidFill>
                <a:effectLst>
                  <a:outerShdw blurRad="41275" dist="20320" dir="1800000" algn="tl" rotWithShape="0">
                    <a:srgbClr val="000000">
                      <a:alpha val="40000"/>
                    </a:srgbClr>
                  </a:outerShdw>
                </a:effectLst>
              </a:rPr>
              <a:t> teiste õppeainetega</a:t>
            </a:r>
            <a:endParaRPr lang="et-EE" b="1" dirty="0">
              <a:ln w="12700">
                <a:solidFill>
                  <a:srgbClr val="FF0000"/>
                </a:solidFill>
                <a:prstDash val="solid"/>
              </a:ln>
              <a:solidFill>
                <a:srgbClr val="FFFF00"/>
              </a:solidFill>
            </a:endParaRPr>
          </a:p>
        </p:txBody>
      </p:sp>
      <p:sp>
        <p:nvSpPr>
          <p:cNvPr id="3" name="Content Placeholder 2"/>
          <p:cNvSpPr>
            <a:spLocks noGrp="1"/>
          </p:cNvSpPr>
          <p:nvPr>
            <p:ph idx="1"/>
          </p:nvPr>
        </p:nvSpPr>
        <p:spPr>
          <a:xfrm>
            <a:off x="457200" y="1600200"/>
            <a:ext cx="8258204" cy="4525963"/>
          </a:xfrm>
          <a:noFill/>
        </p:spPr>
        <p:txBody>
          <a:bodyPr>
            <a:normAutofit fontScale="92500" lnSpcReduction="20000"/>
          </a:bodyPr>
          <a:lstStyle/>
          <a:p>
            <a:r>
              <a:rPr lang="et-EE" b="1" dirty="0" smtClean="0"/>
              <a:t>Tähtpäevade ja lauakatmise temaatika saab lõimida inimese õpetusega</a:t>
            </a:r>
          </a:p>
          <a:p>
            <a:r>
              <a:rPr lang="et-EE" b="1" dirty="0" smtClean="0"/>
              <a:t>Äärele tähestiku lisamisel saab töö lõimida eesti keelega</a:t>
            </a:r>
          </a:p>
          <a:p>
            <a:r>
              <a:rPr lang="et-EE" b="1" dirty="0" smtClean="0"/>
              <a:t>Korrutustabeli äärele lisamisel saab töö lõimida matemaatikaga</a:t>
            </a:r>
          </a:p>
          <a:p>
            <a:r>
              <a:rPr lang="et-EE" b="1" dirty="0" smtClean="0"/>
              <a:t>Kui peres on suuremaid lapsi võib äärele lisada keemilisi elemente – </a:t>
            </a:r>
            <a:r>
              <a:rPr lang="et-EE" b="1" dirty="0" err="1" smtClean="0"/>
              <a:t>lõimuline</a:t>
            </a:r>
            <a:r>
              <a:rPr lang="et-EE" b="1" dirty="0" smtClean="0"/>
              <a:t> keemiaga</a:t>
            </a:r>
          </a:p>
          <a:p>
            <a:r>
              <a:rPr lang="et-EE" b="1" dirty="0" smtClean="0"/>
              <a:t>Kui lauakatete põhjapilt teha Euroopa või Eesti kaardi motiividega saab lõimida geograafiaga</a:t>
            </a:r>
            <a:endParaRPr lang="et-EE" b="1"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ln w="18000">
                  <a:solidFill>
                    <a:srgbClr val="FF0000"/>
                  </a:solidFill>
                  <a:prstDash val="solid"/>
                  <a:miter lim="80000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tileRect/>
                </a:gradFill>
                <a:effectLst>
                  <a:outerShdw blurRad="25500" dist="23000" dir="7020000" algn="tl">
                    <a:srgbClr val="000000">
                      <a:alpha val="50000"/>
                    </a:srgbClr>
                  </a:outerShdw>
                </a:effectLst>
              </a:rPr>
              <a:t>Materjal</a:t>
            </a:r>
            <a:endParaRPr lang="et-EE" b="1" dirty="0">
              <a:ln w="18000">
                <a:solidFill>
                  <a:srgbClr val="FF0000"/>
                </a:solidFill>
                <a:prstDash val="solid"/>
                <a:miter lim="80000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tileRect/>
              </a:gra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r>
              <a:rPr lang="et-EE" dirty="0" smtClean="0"/>
              <a:t>Põhjaks A3 või A4 joonistus-</a:t>
            </a:r>
          </a:p>
          <a:p>
            <a:pPr>
              <a:buNone/>
            </a:pPr>
            <a:r>
              <a:rPr lang="et-EE" dirty="0" smtClean="0"/>
              <a:t>    paber või värvipaber</a:t>
            </a:r>
          </a:p>
          <a:p>
            <a:r>
              <a:rPr lang="et-EE" dirty="0" smtClean="0"/>
              <a:t>Kaunistused võib kleepida või joonistada</a:t>
            </a:r>
          </a:p>
          <a:p>
            <a:r>
              <a:rPr lang="et-EE" dirty="0" smtClean="0"/>
              <a:t>Pealmiseks veekindlaks katteks sobib pakkekile, tsellofaan, kleepkile, kiletasku</a:t>
            </a:r>
          </a:p>
          <a:p>
            <a:r>
              <a:rPr lang="et-EE" dirty="0" smtClean="0"/>
              <a:t>Kinnitamiseks peaks olema liimi ja kleeplinti, kasuks tuleb ka  klammerdaja</a:t>
            </a:r>
            <a:endParaRPr lang="et-EE" dirty="0"/>
          </a:p>
        </p:txBody>
      </p:sp>
      <p:pic>
        <p:nvPicPr>
          <p:cNvPr id="3074" name="Picture 2"/>
          <p:cNvPicPr>
            <a:picLocks noChangeAspect="1" noChangeArrowheads="1"/>
          </p:cNvPicPr>
          <p:nvPr/>
        </p:nvPicPr>
        <p:blipFill>
          <a:blip r:embed="rId2"/>
          <a:srcRect/>
          <a:stretch>
            <a:fillRect/>
          </a:stretch>
        </p:blipFill>
        <p:spPr bwMode="auto">
          <a:xfrm>
            <a:off x="6000760" y="214290"/>
            <a:ext cx="2886075" cy="245745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t-EE" b="1" dirty="0" smtClean="0">
                <a:ln w="18000">
                  <a:solidFill>
                    <a:srgbClr val="FFFF00"/>
                  </a:solidFill>
                  <a:prstDash val="solid"/>
                  <a:miter lim="800000"/>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25500" dist="23000" dir="7020000" algn="tl">
                    <a:srgbClr val="000000">
                      <a:alpha val="50000"/>
                    </a:srgbClr>
                  </a:outerShdw>
                </a:effectLst>
              </a:rPr>
              <a:t>Kaunistused</a:t>
            </a:r>
            <a:endParaRPr lang="et-EE" b="1" dirty="0">
              <a:ln w="18000">
                <a:solidFill>
                  <a:srgbClr val="FFFF00"/>
                </a:solidFill>
                <a:prstDash val="solid"/>
                <a:miter lim="800000"/>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pPr>
              <a:buNone/>
            </a:pPr>
            <a:r>
              <a:rPr lang="et-EE" dirty="0" smtClean="0"/>
              <a:t>Varuda soovitud temaatikaga:</a:t>
            </a:r>
          </a:p>
          <a:p>
            <a:r>
              <a:rPr lang="et-EE" dirty="0" smtClean="0"/>
              <a:t> poekatalooge</a:t>
            </a:r>
          </a:p>
          <a:p>
            <a:r>
              <a:rPr lang="et-EE" dirty="0" smtClean="0"/>
              <a:t> ajalehe- või ajakirjaväljalõikeid</a:t>
            </a:r>
            <a:endParaRPr lang="et-EE" dirty="0"/>
          </a:p>
          <a:p>
            <a:r>
              <a:rPr lang="et-EE" dirty="0" smtClean="0"/>
              <a:t> karda</a:t>
            </a:r>
          </a:p>
          <a:p>
            <a:r>
              <a:rPr lang="et-EE" dirty="0"/>
              <a:t>v</a:t>
            </a:r>
            <a:r>
              <a:rPr lang="et-EE" dirty="0" smtClean="0"/>
              <a:t>anu kaarte</a:t>
            </a:r>
          </a:p>
          <a:p>
            <a:r>
              <a:rPr lang="et-EE" dirty="0"/>
              <a:t>v</a:t>
            </a:r>
            <a:r>
              <a:rPr lang="et-EE" dirty="0" smtClean="0"/>
              <a:t>õib ka joonistada ja kirjutada (paremini sobivad veekindlamad vahendid)</a:t>
            </a:r>
            <a:endParaRPr lang="et-EE" dirty="0"/>
          </a:p>
        </p:txBody>
      </p:sp>
      <p:pic>
        <p:nvPicPr>
          <p:cNvPr id="4099" name="Picture 3"/>
          <p:cNvPicPr>
            <a:picLocks noChangeAspect="1" noChangeArrowheads="1"/>
          </p:cNvPicPr>
          <p:nvPr/>
        </p:nvPicPr>
        <p:blipFill>
          <a:blip r:embed="rId2"/>
          <a:srcRect/>
          <a:stretch>
            <a:fillRect/>
          </a:stretch>
        </p:blipFill>
        <p:spPr bwMode="auto">
          <a:xfrm>
            <a:off x="5572132" y="0"/>
            <a:ext cx="3571868" cy="285749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2808</TotalTime>
  <Words>452</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Lõputöö</vt:lpstr>
      <vt:lpstr>Töö kirjeldus</vt:lpstr>
      <vt:lpstr>Argipäeval kasulik</vt:lpstr>
      <vt:lpstr>Igapäevane kasutamine</vt:lpstr>
      <vt:lpstr>Eesmärk</vt:lpstr>
      <vt:lpstr>Erinevad  võimalused</vt:lpstr>
      <vt:lpstr> Lõimumine teiste õppeainetega</vt:lpstr>
      <vt:lpstr>Materjal</vt:lpstr>
      <vt:lpstr>Kaunistused</vt:lpstr>
      <vt:lpstr>Lõputöö valmistamine</vt:lpstr>
      <vt:lpstr>Lõputöö valmistamine</vt:lpstr>
      <vt:lpstr>Lõputöö valmistamine</vt:lpstr>
      <vt:lpstr>Lõputöö valmistamine</vt:lpstr>
      <vt:lpstr>Lõputöö valmistamine</vt:lpstr>
      <vt:lpstr>Lõplikult aus</vt:lpstr>
      <vt:lpstr>       Tänan kuulamise eest!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Lõputöö</dc:title>
  <dc:creator>Siiri</dc:creator>
  <cp:lastModifiedBy>Siiri</cp:lastModifiedBy>
  <cp:revision>42</cp:revision>
  <dcterms:created xsi:type="dcterms:W3CDTF">2012-04-18T14:31:03Z</dcterms:created>
  <dcterms:modified xsi:type="dcterms:W3CDTF">2012-04-20T13:19:51Z</dcterms:modified>
</cp:coreProperties>
</file>